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handoutMasterIdLst>
    <p:handoutMasterId r:id="rId23"/>
  </p:handoutMasterIdLst>
  <p:sldIdLst>
    <p:sldId id="256" r:id="rId2"/>
    <p:sldId id="257" r:id="rId3"/>
    <p:sldId id="277" r:id="rId4"/>
    <p:sldId id="258" r:id="rId5"/>
    <p:sldId id="278" r:id="rId6"/>
    <p:sldId id="259" r:id="rId7"/>
    <p:sldId id="281" r:id="rId8"/>
    <p:sldId id="260" r:id="rId9"/>
    <p:sldId id="261" r:id="rId10"/>
    <p:sldId id="262" r:id="rId11"/>
    <p:sldId id="280" r:id="rId12"/>
    <p:sldId id="263" r:id="rId13"/>
    <p:sldId id="264" r:id="rId14"/>
    <p:sldId id="271" r:id="rId15"/>
    <p:sldId id="282" r:id="rId16"/>
    <p:sldId id="265" r:id="rId17"/>
    <p:sldId id="283" r:id="rId18"/>
    <p:sldId id="266" r:id="rId19"/>
    <p:sldId id="267" r:id="rId20"/>
    <p:sldId id="284" r:id="rId21"/>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191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6" d="100"/>
          <a:sy n="86" d="100"/>
        </p:scale>
        <p:origin x="-1500"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sz="quarter" idx="1"/>
          </p:nvPr>
        </p:nvSpPr>
        <p:spPr>
          <a:xfrm>
            <a:off x="3995217" y="0"/>
            <a:ext cx="3056414" cy="465455"/>
          </a:xfrm>
          <a:prstGeom prst="rect">
            <a:avLst/>
          </a:prstGeom>
        </p:spPr>
        <p:txBody>
          <a:bodyPr vert="horz" lIns="93497" tIns="46749" rIns="93497" bIns="46749" rtlCol="0"/>
          <a:lstStyle>
            <a:lvl1pPr algn="r">
              <a:defRPr sz="1200"/>
            </a:lvl1pPr>
          </a:lstStyle>
          <a:p>
            <a:fld id="{563E8EC7-0819-4AF5-AEF1-6028AF9F9764}" type="datetimeFigureOut">
              <a:rPr lang="en-US" smtClean="0"/>
              <a:t>1/18/2013</a:t>
            </a:fld>
            <a:endParaRPr lang="en-US"/>
          </a:p>
        </p:txBody>
      </p:sp>
      <p:sp>
        <p:nvSpPr>
          <p:cNvPr id="4" name="Footer Placeholder 3"/>
          <p:cNvSpPr>
            <a:spLocks noGrp="1"/>
          </p:cNvSpPr>
          <p:nvPr>
            <p:ph type="ftr" sz="quarter" idx="2"/>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5" name="Slide Number Placeholder 4"/>
          <p:cNvSpPr>
            <a:spLocks noGrp="1"/>
          </p:cNvSpPr>
          <p:nvPr>
            <p:ph type="sldNum" sz="quarter" idx="3"/>
          </p:nvPr>
        </p:nvSpPr>
        <p:spPr>
          <a:xfrm>
            <a:off x="3995217" y="8842029"/>
            <a:ext cx="3056414" cy="465455"/>
          </a:xfrm>
          <a:prstGeom prst="rect">
            <a:avLst/>
          </a:prstGeom>
        </p:spPr>
        <p:txBody>
          <a:bodyPr vert="horz" lIns="93497" tIns="46749" rIns="93497" bIns="46749" rtlCol="0" anchor="b"/>
          <a:lstStyle>
            <a:lvl1pPr algn="r">
              <a:defRPr sz="1200"/>
            </a:lvl1pPr>
          </a:lstStyle>
          <a:p>
            <a:fld id="{8678BE60-CBAD-4DC4-8641-E0B3622D6AA3}" type="slidenum">
              <a:rPr lang="en-US" smtClean="0"/>
              <a:t>‹#›</a:t>
            </a:fld>
            <a:endParaRPr lang="en-US"/>
          </a:p>
        </p:txBody>
      </p:sp>
    </p:spTree>
    <p:extLst>
      <p:ext uri="{BB962C8B-B14F-4D97-AF65-F5344CB8AC3E}">
        <p14:creationId xmlns:p14="http://schemas.microsoft.com/office/powerpoint/2010/main" val="332257661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56414" cy="465455"/>
          </a:xfrm>
          <a:prstGeom prst="rect">
            <a:avLst/>
          </a:prstGeom>
        </p:spPr>
        <p:txBody>
          <a:bodyPr vert="horz" lIns="93497" tIns="46749" rIns="93497" bIns="46749" rtlCol="0"/>
          <a:lstStyle>
            <a:lvl1pPr algn="l">
              <a:defRPr sz="1200"/>
            </a:lvl1pPr>
          </a:lstStyle>
          <a:p>
            <a:endParaRPr lang="en-US"/>
          </a:p>
        </p:txBody>
      </p:sp>
      <p:sp>
        <p:nvSpPr>
          <p:cNvPr id="3" name="Date Placeholder 2"/>
          <p:cNvSpPr>
            <a:spLocks noGrp="1"/>
          </p:cNvSpPr>
          <p:nvPr>
            <p:ph type="dt" idx="1"/>
          </p:nvPr>
        </p:nvSpPr>
        <p:spPr>
          <a:xfrm>
            <a:off x="3995217" y="0"/>
            <a:ext cx="3056414" cy="465455"/>
          </a:xfrm>
          <a:prstGeom prst="rect">
            <a:avLst/>
          </a:prstGeom>
        </p:spPr>
        <p:txBody>
          <a:bodyPr vert="horz" lIns="93497" tIns="46749" rIns="93497" bIns="46749" rtlCol="0"/>
          <a:lstStyle>
            <a:lvl1pPr algn="r">
              <a:defRPr sz="1200"/>
            </a:lvl1pPr>
          </a:lstStyle>
          <a:p>
            <a:fld id="{21C64D89-B283-4289-8610-D17546B4F2F9}" type="datetimeFigureOut">
              <a:rPr lang="en-US" smtClean="0"/>
              <a:pPr/>
              <a:t>1/18/2013</a:t>
            </a:fld>
            <a:endParaRPr lang="en-US"/>
          </a:p>
        </p:txBody>
      </p:sp>
      <p:sp>
        <p:nvSpPr>
          <p:cNvPr id="4" name="Slide Image Placeholder 3"/>
          <p:cNvSpPr>
            <a:spLocks noGrp="1" noRot="1" noChangeAspect="1"/>
          </p:cNvSpPr>
          <p:nvPr>
            <p:ph type="sldImg" idx="2"/>
          </p:nvPr>
        </p:nvSpPr>
        <p:spPr>
          <a:xfrm>
            <a:off x="1200150" y="698500"/>
            <a:ext cx="4654550" cy="3490913"/>
          </a:xfrm>
          <a:prstGeom prst="rect">
            <a:avLst/>
          </a:prstGeom>
          <a:noFill/>
          <a:ln w="12700">
            <a:solidFill>
              <a:prstClr val="black"/>
            </a:solidFill>
          </a:ln>
        </p:spPr>
        <p:txBody>
          <a:bodyPr vert="horz" lIns="93497" tIns="46749" rIns="93497" bIns="46749" rtlCol="0" anchor="ctr"/>
          <a:lstStyle/>
          <a:p>
            <a:endParaRPr lang="en-US"/>
          </a:p>
        </p:txBody>
      </p:sp>
      <p:sp>
        <p:nvSpPr>
          <p:cNvPr id="5" name="Notes Placeholder 4"/>
          <p:cNvSpPr>
            <a:spLocks noGrp="1"/>
          </p:cNvSpPr>
          <p:nvPr>
            <p:ph type="body" sz="quarter" idx="3"/>
          </p:nvPr>
        </p:nvSpPr>
        <p:spPr>
          <a:xfrm>
            <a:off x="705327" y="4421823"/>
            <a:ext cx="5642610" cy="4189095"/>
          </a:xfrm>
          <a:prstGeom prst="rect">
            <a:avLst/>
          </a:prstGeom>
        </p:spPr>
        <p:txBody>
          <a:bodyPr vert="horz" lIns="93497" tIns="46749" rIns="93497" bIns="4674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42029"/>
            <a:ext cx="3056414" cy="465455"/>
          </a:xfrm>
          <a:prstGeom prst="rect">
            <a:avLst/>
          </a:prstGeom>
        </p:spPr>
        <p:txBody>
          <a:bodyPr vert="horz" lIns="93497" tIns="46749" rIns="93497" bIns="46749" rtlCol="0" anchor="b"/>
          <a:lstStyle>
            <a:lvl1pPr algn="l">
              <a:defRPr sz="1200"/>
            </a:lvl1pPr>
          </a:lstStyle>
          <a:p>
            <a:endParaRPr lang="en-US"/>
          </a:p>
        </p:txBody>
      </p:sp>
      <p:sp>
        <p:nvSpPr>
          <p:cNvPr id="7" name="Slide Number Placeholder 6"/>
          <p:cNvSpPr>
            <a:spLocks noGrp="1"/>
          </p:cNvSpPr>
          <p:nvPr>
            <p:ph type="sldNum" sz="quarter" idx="5"/>
          </p:nvPr>
        </p:nvSpPr>
        <p:spPr>
          <a:xfrm>
            <a:off x="3995217" y="8842029"/>
            <a:ext cx="3056414" cy="465455"/>
          </a:xfrm>
          <a:prstGeom prst="rect">
            <a:avLst/>
          </a:prstGeom>
        </p:spPr>
        <p:txBody>
          <a:bodyPr vert="horz" lIns="93497" tIns="46749" rIns="93497" bIns="46749" rtlCol="0" anchor="b"/>
          <a:lstStyle>
            <a:lvl1pPr algn="r">
              <a:defRPr sz="1200"/>
            </a:lvl1pPr>
          </a:lstStyle>
          <a:p>
            <a:fld id="{25B363F6-6DE9-4946-A982-31A8800B54AB}" type="slidenum">
              <a:rPr lang="en-US" smtClean="0"/>
              <a:pPr/>
              <a:t>‹#›</a:t>
            </a:fld>
            <a:endParaRPr lang="en-US"/>
          </a:p>
        </p:txBody>
      </p:sp>
    </p:spTree>
    <p:extLst>
      <p:ext uri="{BB962C8B-B14F-4D97-AF65-F5344CB8AC3E}">
        <p14:creationId xmlns:p14="http://schemas.microsoft.com/office/powerpoint/2010/main" val="9980923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20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F7447D92-758C-4D7B-8525-EFACF913669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25B363F6-6DE9-4946-A982-31A8800B54A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36CB10-BFE8-4DAF-ACDD-07BAC19ED3D5}"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36CB10-BFE8-4DAF-ACDD-07BAC19ED3D5}"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36CB10-BFE8-4DAF-ACDD-07BAC19ED3D5}"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36CB10-BFE8-4DAF-ACDD-07BAC19ED3D5}"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36CB10-BFE8-4DAF-ACDD-07BAC19ED3D5}" type="datetimeFigureOut">
              <a:rPr lang="en-US" smtClean="0"/>
              <a:pPr/>
              <a:t>1/18/2013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36CB10-BFE8-4DAF-ACDD-07BAC19ED3D5}"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36CB10-BFE8-4DAF-ACDD-07BAC19ED3D5}" type="datetimeFigureOut">
              <a:rPr lang="en-US" smtClean="0"/>
              <a:pPr/>
              <a:t>1/18/2013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36CB10-BFE8-4DAF-ACDD-07BAC19ED3D5}" type="datetimeFigureOut">
              <a:rPr lang="en-US" smtClean="0"/>
              <a:pPr/>
              <a:t>1/18/2013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36CB10-BFE8-4DAF-ACDD-07BAC19ED3D5}" type="datetimeFigureOut">
              <a:rPr lang="en-US" smtClean="0"/>
              <a:pPr/>
              <a:t>1/18/2013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36CB10-BFE8-4DAF-ACDD-07BAC19ED3D5}"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36CB10-BFE8-4DAF-ACDD-07BAC19ED3D5}" type="datetimeFigureOut">
              <a:rPr lang="en-US" smtClean="0"/>
              <a:pPr/>
              <a:t>1/18/2013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56E82DB-0C13-4171-8E2C-8CA742139B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C00000">
            <a:alpha val="68000"/>
          </a:srgb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36CB10-BFE8-4DAF-ACDD-07BAC19ED3D5}" type="datetimeFigureOut">
              <a:rPr lang="en-US" smtClean="0"/>
              <a:pPr/>
              <a:t>1/18/2013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56E82DB-0C13-4171-8E2C-8CA742139BF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sblPT7SYH6s&amp;feature=relate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u="sng" dirty="0" smtClean="0">
                <a:latin typeface="Times New Roman" pitchFamily="18" charset="0"/>
                <a:cs typeface="Times New Roman" pitchFamily="18" charset="0"/>
                <a:hlinkClick r:id="rId3"/>
              </a:rPr>
              <a:t>CELL </a:t>
            </a:r>
            <a:r>
              <a:rPr lang="en-US" b="1" u="sng" dirty="0">
                <a:latin typeface="Times New Roman" pitchFamily="18" charset="0"/>
                <a:cs typeface="Times New Roman" pitchFamily="18" charset="0"/>
                <a:hlinkClick r:id="rId3"/>
              </a:rPr>
              <a:t>RESPRIATION</a:t>
            </a:r>
            <a:r>
              <a:rPr lang="en-US" dirty="0">
                <a:latin typeface="Times New Roman" pitchFamily="18" charset="0"/>
                <a:cs typeface="Times New Roman" pitchFamily="18" charset="0"/>
                <a:hlinkClick r:id="rId3"/>
              </a:rPr>
              <a:t/>
            </a:r>
            <a:br>
              <a:rPr lang="en-US" dirty="0">
                <a:latin typeface="Times New Roman" pitchFamily="18" charset="0"/>
                <a:cs typeface="Times New Roman" pitchFamily="18" charset="0"/>
                <a:hlinkClick r:id="rId3"/>
              </a:rPr>
            </a:b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371600" y="3048000"/>
            <a:ext cx="6400800" cy="1752600"/>
          </a:xfrm>
        </p:spPr>
        <p:txBody>
          <a:bodyPr/>
          <a:lstStyle/>
          <a:p>
            <a:r>
              <a:rPr lang="en-US" b="1" u="sng" dirty="0" smtClean="0">
                <a:solidFill>
                  <a:schemeClr val="accent5">
                    <a:lumMod val="50000"/>
                  </a:schemeClr>
                </a:solidFill>
                <a:latin typeface="Times New Roman" pitchFamily="18" charset="0"/>
                <a:cs typeface="Times New Roman" pitchFamily="18" charset="0"/>
              </a:rPr>
              <a:t>CHAPTER 9 </a:t>
            </a:r>
            <a:endParaRPr lang="en-US" dirty="0">
              <a:solidFill>
                <a:schemeClr val="accent5">
                  <a:lumMod val="50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LACTIC ACID FERMENTATION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8229600" cy="5105400"/>
          </a:xfrm>
        </p:spPr>
        <p:txBody>
          <a:bodyPr>
            <a:normAutofit fontScale="85000" lnSpcReduction="10000"/>
          </a:bodyPr>
          <a:lstStyle/>
          <a:p>
            <a:pPr marL="0" indent="0">
              <a:lnSpc>
                <a:spcPct val="120000"/>
              </a:lnSpc>
              <a:spcBef>
                <a:spcPts val="0"/>
              </a:spcBef>
              <a:buBlip>
                <a:blip r:embed="rId3"/>
              </a:buBlip>
            </a:pPr>
            <a:r>
              <a:rPr lang="en-US" dirty="0" err="1" smtClean="0">
                <a:latin typeface="Times New Roman" pitchFamily="18" charset="0"/>
                <a:cs typeface="Times New Roman" pitchFamily="18" charset="0"/>
              </a:rPr>
              <a:t>Pyruvic</a:t>
            </a:r>
            <a:r>
              <a:rPr lang="en-US" dirty="0" smtClean="0">
                <a:latin typeface="Times New Roman" pitchFamily="18" charset="0"/>
                <a:cs typeface="Times New Roman" pitchFamily="18" charset="0"/>
              </a:rPr>
              <a:t> acid is converted to lactic acid</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Happens when </a:t>
            </a:r>
            <a:r>
              <a:rPr lang="en-US" dirty="0" err="1" smtClean="0">
                <a:latin typeface="Times New Roman" pitchFamily="18" charset="0"/>
                <a:cs typeface="Times New Roman" pitchFamily="18" charset="0"/>
              </a:rPr>
              <a:t>mucles</a:t>
            </a:r>
            <a:r>
              <a:rPr lang="en-US" dirty="0" smtClean="0">
                <a:latin typeface="Times New Roman" pitchFamily="18" charset="0"/>
                <a:cs typeface="Times New Roman" pitchFamily="18" charset="0"/>
              </a:rPr>
              <a:t> are used during rapid exercise.</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Not enough oxygen available and the body can’t produce the ATP needed.</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Buildup of lactic acid creates the painful burning sensation during hard exercise.</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Reason muscles feel sore after intense activity.</a:t>
            </a:r>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9938" name="Picture 2" descr="bio_ch9_4757"/>
          <p:cNvPicPr>
            <a:picLocks noChangeAspect="1" noChangeArrowheads="1"/>
          </p:cNvPicPr>
          <p:nvPr/>
        </p:nvPicPr>
        <p:blipFill>
          <a:blip r:embed="rId3" cstate="print"/>
          <a:srcRect/>
          <a:stretch>
            <a:fillRect/>
          </a:stretch>
        </p:blipFill>
        <p:spPr bwMode="auto">
          <a:xfrm>
            <a:off x="428625" y="2109788"/>
            <a:ext cx="8286750" cy="2638425"/>
          </a:xfrm>
          <a:prstGeom prst="rect">
            <a:avLst/>
          </a:prstGeom>
          <a:noFill/>
        </p:spPr>
      </p:pic>
      <p:sp>
        <p:nvSpPr>
          <p:cNvPr id="39939" name="Text Box 3"/>
          <p:cNvSpPr txBox="1">
            <a:spLocks noChangeArrowheads="1"/>
          </p:cNvSpPr>
          <p:nvPr/>
        </p:nvSpPr>
        <p:spPr bwMode="auto">
          <a:xfrm>
            <a:off x="381000" y="3200400"/>
            <a:ext cx="1447800" cy="304800"/>
          </a:xfrm>
          <a:prstGeom prst="rect">
            <a:avLst/>
          </a:prstGeom>
          <a:noFill/>
          <a:ln w="9525">
            <a:noFill/>
            <a:miter lim="800000"/>
            <a:headEnd/>
            <a:tailEnd/>
          </a:ln>
          <a:effectLst/>
        </p:spPr>
        <p:txBody>
          <a:bodyPr>
            <a:spAutoFit/>
          </a:bodyPr>
          <a:lstStyle/>
          <a:p>
            <a:pPr algn="ctr">
              <a:spcBef>
                <a:spcPct val="50000"/>
              </a:spcBef>
            </a:pPr>
            <a:r>
              <a:rPr lang="en-US" altLang="en-US" sz="1400" b="0"/>
              <a:t>Glucose</a:t>
            </a:r>
          </a:p>
        </p:txBody>
      </p:sp>
      <p:sp>
        <p:nvSpPr>
          <p:cNvPr id="39940" name="Text Box 4"/>
          <p:cNvSpPr txBox="1">
            <a:spLocks noChangeArrowheads="1"/>
          </p:cNvSpPr>
          <p:nvPr/>
        </p:nvSpPr>
        <p:spPr bwMode="auto">
          <a:xfrm>
            <a:off x="4191000" y="3268663"/>
            <a:ext cx="1295400" cy="304800"/>
          </a:xfrm>
          <a:prstGeom prst="rect">
            <a:avLst/>
          </a:prstGeom>
          <a:noFill/>
          <a:ln w="9525">
            <a:noFill/>
            <a:miter lim="800000"/>
            <a:headEnd/>
            <a:tailEnd/>
          </a:ln>
          <a:effectLst/>
        </p:spPr>
        <p:txBody>
          <a:bodyPr>
            <a:spAutoFit/>
          </a:bodyPr>
          <a:lstStyle/>
          <a:p>
            <a:pPr algn="ctr">
              <a:spcBef>
                <a:spcPct val="50000"/>
              </a:spcBef>
            </a:pPr>
            <a:r>
              <a:rPr lang="en-US" altLang="en-US" sz="1400" b="0"/>
              <a:t>Pyruvic acid</a:t>
            </a:r>
          </a:p>
        </p:txBody>
      </p:sp>
      <p:sp>
        <p:nvSpPr>
          <p:cNvPr id="39941" name="Text Box 5"/>
          <p:cNvSpPr txBox="1">
            <a:spLocks noChangeArrowheads="1"/>
          </p:cNvSpPr>
          <p:nvPr/>
        </p:nvSpPr>
        <p:spPr bwMode="auto">
          <a:xfrm>
            <a:off x="7277100" y="3124200"/>
            <a:ext cx="2057400" cy="304800"/>
          </a:xfrm>
          <a:prstGeom prst="rect">
            <a:avLst/>
          </a:prstGeom>
          <a:noFill/>
          <a:ln w="9525">
            <a:noFill/>
            <a:miter lim="800000"/>
            <a:headEnd/>
            <a:tailEnd/>
          </a:ln>
          <a:effectLst/>
        </p:spPr>
        <p:txBody>
          <a:bodyPr>
            <a:spAutoFit/>
          </a:bodyPr>
          <a:lstStyle/>
          <a:p>
            <a:pPr algn="ctr">
              <a:spcBef>
                <a:spcPct val="50000"/>
              </a:spcBef>
            </a:pPr>
            <a:r>
              <a:rPr lang="en-US" altLang="en-US" sz="1400" b="0"/>
              <a:t>Lactic acid</a:t>
            </a:r>
          </a:p>
        </p:txBody>
      </p:sp>
      <p:sp>
        <p:nvSpPr>
          <p:cNvPr id="39942" name="Rectangle 6"/>
          <p:cNvSpPr>
            <a:spLocks noGrp="1" noChangeArrowheads="1"/>
          </p:cNvSpPr>
          <p:nvPr>
            <p:ph type="title"/>
          </p:nvPr>
        </p:nvSpPr>
        <p:spPr>
          <a:xfrm>
            <a:off x="304800" y="231775"/>
            <a:ext cx="8705850" cy="1597025"/>
          </a:xfrm>
        </p:spPr>
        <p:txBody>
          <a:bodyPr>
            <a:normAutofit/>
          </a:bodyPr>
          <a:lstStyle/>
          <a:p>
            <a:r>
              <a:rPr lang="en-US" altLang="en-US" sz="2000" b="1" dirty="0">
                <a:latin typeface="Times New Roman" pitchFamily="18" charset="0"/>
                <a:cs typeface="Times New Roman" pitchFamily="18" charset="0"/>
              </a:rPr>
              <a:t>Figure </a:t>
            </a:r>
            <a:r>
              <a:rPr lang="en-US" altLang="en-US" sz="2000" b="1" dirty="0" smtClean="0">
                <a:latin typeface="Times New Roman" pitchFamily="18" charset="0"/>
                <a:cs typeface="Times New Roman" pitchFamily="18" charset="0"/>
              </a:rPr>
              <a:t>9–4 – pg. 225</a:t>
            </a:r>
            <a:r>
              <a:rPr lang="en-US" altLang="en-US" sz="2000" b="1" dirty="0">
                <a:latin typeface="Times New Roman" pitchFamily="18" charset="0"/>
                <a:cs typeface="Times New Roman" pitchFamily="18" charset="0"/>
              </a:rPr>
              <a:t> Lactic Acid </a:t>
            </a:r>
            <a:r>
              <a:rPr lang="en-US" altLang="en-US" sz="2000" b="1" dirty="0" smtClean="0">
                <a:latin typeface="Times New Roman" pitchFamily="18" charset="0"/>
                <a:cs typeface="Times New Roman" pitchFamily="18" charset="0"/>
              </a:rPr>
              <a:t>Fermentation – Lactic acid fermentation converts glucose into lactic acid.  The first part of the equation is glycolysis.  The second part shows the conversion of </a:t>
            </a:r>
            <a:r>
              <a:rPr lang="en-US" altLang="en-US" sz="2000" b="1" dirty="0" err="1" smtClean="0">
                <a:latin typeface="Times New Roman" pitchFamily="18" charset="0"/>
                <a:cs typeface="Times New Roman" pitchFamily="18" charset="0"/>
              </a:rPr>
              <a:t>pyruvic</a:t>
            </a:r>
            <a:r>
              <a:rPr lang="en-US" altLang="en-US" sz="2000" b="1" dirty="0" smtClean="0">
                <a:latin typeface="Times New Roman" pitchFamily="18" charset="0"/>
                <a:cs typeface="Times New Roman" pitchFamily="18" charset="0"/>
              </a:rPr>
              <a:t> acid to lactic acid.</a:t>
            </a:r>
            <a:endParaRPr lang="en-US" altLang="en-US" sz="2000"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u="sng" dirty="0">
                <a:latin typeface="Times New Roman" pitchFamily="18" charset="0"/>
                <a:cs typeface="Times New Roman" pitchFamily="18" charset="0"/>
              </a:rPr>
              <a:t>9–2	The Krebs Cycle and Electron </a:t>
            </a:r>
            <a:r>
              <a:rPr lang="en-US" b="1" u="sng" dirty="0" smtClean="0">
                <a:latin typeface="Times New Roman" pitchFamily="18" charset="0"/>
                <a:cs typeface="Times New Roman" pitchFamily="18" charset="0"/>
              </a:rPr>
              <a:t>Transport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229600" cy="5029200"/>
          </a:xfrm>
        </p:spPr>
        <p:txBody>
          <a:bodyPr>
            <a:normAutofit fontScale="92500" lnSpcReduction="10000"/>
          </a:bodyPr>
          <a:lstStyle/>
          <a:p>
            <a:pPr marL="0" indent="0">
              <a:spcBef>
                <a:spcPts val="0"/>
              </a:spcBef>
              <a:buNone/>
            </a:pPr>
            <a:r>
              <a:rPr lang="en-US" b="1" dirty="0" smtClean="0">
                <a:latin typeface="Times New Roman" pitchFamily="18" charset="0"/>
                <a:cs typeface="Times New Roman" pitchFamily="18" charset="0"/>
              </a:rPr>
              <a:t>Introduction</a:t>
            </a:r>
          </a:p>
          <a:p>
            <a:pPr marL="0" indent="0">
              <a:spcBef>
                <a:spcPts val="0"/>
              </a:spcBef>
              <a:buNone/>
            </a:pPr>
            <a:endParaRPr lang="en-US" b="1" dirty="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End </a:t>
            </a:r>
            <a:r>
              <a:rPr lang="en-US" dirty="0">
                <a:latin typeface="Times New Roman" pitchFamily="18" charset="0"/>
                <a:cs typeface="Times New Roman" pitchFamily="18" charset="0"/>
              </a:rPr>
              <a:t>of glycolysis, 90% of </a:t>
            </a:r>
            <a:r>
              <a:rPr lang="en-US" dirty="0" smtClean="0">
                <a:latin typeface="Times New Roman" pitchFamily="18" charset="0"/>
                <a:cs typeface="Times New Roman" pitchFamily="18" charset="0"/>
              </a:rPr>
              <a:t>energy </a:t>
            </a:r>
            <a:r>
              <a:rPr lang="en-US" dirty="0">
                <a:latin typeface="Times New Roman" pitchFamily="18" charset="0"/>
                <a:cs typeface="Times New Roman" pitchFamily="18" charset="0"/>
              </a:rPr>
              <a:t>from </a:t>
            </a:r>
            <a:r>
              <a:rPr lang="en-US" dirty="0" smtClean="0">
                <a:latin typeface="Times New Roman" pitchFamily="18" charset="0"/>
                <a:cs typeface="Times New Roman" pitchFamily="18" charset="0"/>
              </a:rPr>
              <a:t>glucose </a:t>
            </a:r>
            <a:r>
              <a:rPr lang="en-US" dirty="0">
                <a:latin typeface="Times New Roman" pitchFamily="18" charset="0"/>
                <a:cs typeface="Times New Roman" pitchFamily="18" charset="0"/>
              </a:rPr>
              <a:t>is unused</a:t>
            </a:r>
            <a:r>
              <a:rPr lang="en-US" dirty="0" smtClean="0">
                <a:latin typeface="Times New Roman" pitchFamily="18" charset="0"/>
                <a:cs typeface="Times New Roman" pitchFamily="18" charset="0"/>
              </a:rPr>
              <a:t>.</a:t>
            </a:r>
          </a:p>
          <a:p>
            <a:pPr marL="0" indent="0">
              <a:spcBef>
                <a:spcPts val="0"/>
              </a:spcBef>
              <a:buBlip>
                <a:blip r:embed="rId3"/>
              </a:buBlip>
            </a:pPr>
            <a:endParaRPr lang="en-US" dirty="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Oxygen </a:t>
            </a:r>
            <a:r>
              <a:rPr lang="en-US" dirty="0">
                <a:latin typeface="Times New Roman" pitchFamily="18" charset="0"/>
                <a:cs typeface="Times New Roman" pitchFamily="18" charset="0"/>
              </a:rPr>
              <a:t>– most powerful electron acceptor – </a:t>
            </a:r>
            <a:r>
              <a:rPr lang="en-US" dirty="0" smtClean="0">
                <a:latin typeface="Times New Roman" pitchFamily="18" charset="0"/>
                <a:cs typeface="Times New Roman" pitchFamily="18" charset="0"/>
              </a:rPr>
              <a:t> required </a:t>
            </a:r>
            <a:r>
              <a:rPr lang="en-US" dirty="0">
                <a:latin typeface="Times New Roman" pitchFamily="18" charset="0"/>
                <a:cs typeface="Times New Roman" pitchFamily="18" charset="0"/>
              </a:rPr>
              <a:t>for the remaining steps of cell </a:t>
            </a:r>
            <a:r>
              <a:rPr lang="en-US" dirty="0" smtClean="0">
                <a:latin typeface="Times New Roman" pitchFamily="18" charset="0"/>
                <a:cs typeface="Times New Roman" pitchFamily="18" charset="0"/>
              </a:rPr>
              <a:t>respiration.</a:t>
            </a:r>
          </a:p>
          <a:p>
            <a:pPr marL="0" indent="0">
              <a:spcBef>
                <a:spcPts val="0"/>
              </a:spcBef>
              <a:buBlip>
                <a:blip r:embed="rId3"/>
              </a:buBlip>
            </a:pPr>
            <a:endParaRPr lang="en-US" dirty="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Energy-releasing </a:t>
            </a:r>
            <a:r>
              <a:rPr lang="en-US" dirty="0">
                <a:latin typeface="Times New Roman" pitchFamily="18" charset="0"/>
                <a:cs typeface="Times New Roman" pitchFamily="18" charset="0"/>
              </a:rPr>
              <a:t>reactions in the cell require </a:t>
            </a:r>
            <a:r>
              <a:rPr lang="en-US" dirty="0" smtClean="0">
                <a:latin typeface="Times New Roman" pitchFamily="18" charset="0"/>
                <a:cs typeface="Times New Roman" pitchFamily="18" charset="0"/>
              </a:rPr>
              <a:t>oxygen </a:t>
            </a:r>
            <a:r>
              <a:rPr lang="en-US" dirty="0">
                <a:latin typeface="Times New Roman" pitchFamily="18" charset="0"/>
                <a:cs typeface="Times New Roman" pitchFamily="18" charset="0"/>
              </a:rPr>
              <a:t>and this is the reason we “breathe” or </a:t>
            </a:r>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respire”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latin typeface="Times New Roman" pitchFamily="18" charset="0"/>
                <a:cs typeface="Times New Roman" pitchFamily="18" charset="0"/>
              </a:rPr>
              <a:t>KREBS CYCLE</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1066800"/>
            <a:ext cx="8763000" cy="5562600"/>
          </a:xfrm>
        </p:spPr>
        <p:txBody>
          <a:bodyPr>
            <a:normAutofit/>
          </a:bodyPr>
          <a:lstStyle/>
          <a:p>
            <a:pPr marL="0" indent="0">
              <a:lnSpc>
                <a:spcPct val="120000"/>
              </a:lnSpc>
              <a:spcBef>
                <a:spcPts val="0"/>
              </a:spcBef>
              <a:buBlip>
                <a:blip r:embed="rId3"/>
              </a:buBlip>
            </a:pPr>
            <a:r>
              <a:rPr lang="en-US" dirty="0" smtClean="0">
                <a:latin typeface="Times New Roman" pitchFamily="18" charset="0"/>
                <a:cs typeface="Times New Roman" pitchFamily="18" charset="0"/>
              </a:rPr>
              <a:t>Oxygen </a:t>
            </a:r>
            <a:r>
              <a:rPr lang="en-US" dirty="0">
                <a:latin typeface="Times New Roman" pitchFamily="18" charset="0"/>
                <a:cs typeface="Times New Roman" pitchFamily="18" charset="0"/>
              </a:rPr>
              <a:t>is available, glycolysis is followed </a:t>
            </a:r>
            <a:r>
              <a:rPr lang="en-US" dirty="0" smtClean="0">
                <a:latin typeface="Times New Roman" pitchFamily="18" charset="0"/>
                <a:cs typeface="Times New Roman" pitchFamily="18" charset="0"/>
              </a:rPr>
              <a:t>by Krebs Cycle.</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Named </a:t>
            </a:r>
            <a:r>
              <a:rPr lang="en-US" dirty="0">
                <a:latin typeface="Times New Roman" pitchFamily="18" charset="0"/>
                <a:cs typeface="Times New Roman" pitchFamily="18" charset="0"/>
              </a:rPr>
              <a:t>after Hans Krebs an English biochemist.</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During Krebs </a:t>
            </a:r>
            <a:r>
              <a:rPr lang="en-US" dirty="0">
                <a:latin typeface="Times New Roman" pitchFamily="18" charset="0"/>
                <a:cs typeface="Times New Roman" pitchFamily="18" charset="0"/>
              </a:rPr>
              <a:t>Cycle, </a:t>
            </a:r>
            <a:r>
              <a:rPr lang="en-US" dirty="0" err="1">
                <a:latin typeface="Times New Roman" pitchFamily="18" charset="0"/>
                <a:cs typeface="Times New Roman" pitchFamily="18" charset="0"/>
              </a:rPr>
              <a:t>pyruvic</a:t>
            </a:r>
            <a:r>
              <a:rPr lang="en-US" dirty="0">
                <a:latin typeface="Times New Roman" pitchFamily="18" charset="0"/>
                <a:cs typeface="Times New Roman" pitchFamily="18" charset="0"/>
              </a:rPr>
              <a:t> acid (from </a:t>
            </a:r>
            <a:r>
              <a:rPr lang="en-US" dirty="0" smtClean="0">
                <a:latin typeface="Times New Roman" pitchFamily="18" charset="0"/>
                <a:cs typeface="Times New Roman" pitchFamily="18" charset="0"/>
              </a:rPr>
              <a:t>glycolysis</a:t>
            </a:r>
            <a:r>
              <a:rPr lang="en-US" dirty="0">
                <a:latin typeface="Times New Roman" pitchFamily="18" charset="0"/>
                <a:cs typeface="Times New Roman" pitchFamily="18" charset="0"/>
              </a:rPr>
              <a:t>) is broken down into carbon dioxide.</a:t>
            </a:r>
          </a:p>
          <a:p>
            <a:pPr marL="0" indent="0">
              <a:lnSpc>
                <a:spcPct val="120000"/>
              </a:lnSpc>
              <a:spcBef>
                <a:spcPts val="0"/>
              </a:spcBef>
              <a:buNone/>
            </a:pPr>
            <a:endParaRPr lang="en-US" dirty="0" smtClean="0">
              <a:latin typeface="Times New Roman" pitchFamily="18" charset="0"/>
              <a:cs typeface="Times New Roman" pitchFamily="18" charset="0"/>
            </a:endParaRPr>
          </a:p>
          <a:p>
            <a:pPr marL="0" indent="0">
              <a:lnSpc>
                <a:spcPct val="120000"/>
              </a:lnSpc>
              <a:spcBef>
                <a:spcPts val="0"/>
              </a:spcBef>
            </a:pP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KREB’S CONT’D</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800600"/>
          </a:xfrm>
        </p:spPr>
        <p:txBody>
          <a:bodyPr>
            <a:normAutofit fontScale="70000" lnSpcReduction="20000"/>
          </a:bodyPr>
          <a:lstStyle/>
          <a:p>
            <a:pPr marL="0" indent="0">
              <a:lnSpc>
                <a:spcPct val="120000"/>
              </a:lnSpc>
              <a:spcBef>
                <a:spcPts val="0"/>
              </a:spcBef>
              <a:buBlip>
                <a:blip r:embed="rId3"/>
              </a:buBlip>
            </a:pPr>
            <a:r>
              <a:rPr lang="en-US" dirty="0" smtClean="0">
                <a:latin typeface="Times New Roman" pitchFamily="18" charset="0"/>
                <a:cs typeface="Times New Roman" pitchFamily="18" charset="0"/>
              </a:rPr>
              <a:t>Begins when </a:t>
            </a:r>
            <a:r>
              <a:rPr lang="en-US" dirty="0" err="1" smtClean="0">
                <a:latin typeface="Times New Roman" pitchFamily="18" charset="0"/>
                <a:cs typeface="Times New Roman" pitchFamily="18" charset="0"/>
              </a:rPr>
              <a:t>pyruvic</a:t>
            </a:r>
            <a:r>
              <a:rPr lang="en-US" dirty="0" smtClean="0">
                <a:latin typeface="Times New Roman" pitchFamily="18" charset="0"/>
                <a:cs typeface="Times New Roman" pitchFamily="18" charset="0"/>
              </a:rPr>
              <a:t> acid enters the mitochondria</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Citric acid is broken down and CO</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is released.</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Electrons are transferred to energy carriers (usually proteins)</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Each turn of the Krebs Cycle produces 1 ATP molecule.</a:t>
            </a:r>
          </a:p>
          <a:p>
            <a:pPr marL="0" indent="0">
              <a:lnSpc>
                <a:spcPct val="120000"/>
              </a:lnSpc>
              <a:spcBef>
                <a:spcPts val="0"/>
              </a:spcBef>
              <a:buBlip>
                <a:blip r:embed="rId3"/>
              </a:buBlip>
            </a:pPr>
            <a:r>
              <a:rPr lang="en-US" dirty="0" smtClean="0">
                <a:latin typeface="Times New Roman" pitchFamily="18" charset="0"/>
                <a:cs typeface="Times New Roman" pitchFamily="18" charset="0"/>
              </a:rPr>
              <a:t>Krebs turns twice during respiration, producing 2 ATP overall.</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CO</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released during Krebs is the source of all the CO</a:t>
            </a:r>
            <a:r>
              <a:rPr lang="en-US" baseline="-25000" dirty="0" smtClean="0">
                <a:latin typeface="Times New Roman" pitchFamily="18" charset="0"/>
                <a:cs typeface="Times New Roman" pitchFamily="18" charset="0"/>
              </a:rPr>
              <a:t>2</a:t>
            </a:r>
            <a:r>
              <a:rPr lang="en-US" dirty="0" smtClean="0">
                <a:latin typeface="Times New Roman" pitchFamily="18" charset="0"/>
                <a:cs typeface="Times New Roman" pitchFamily="18" charset="0"/>
              </a:rPr>
              <a:t> organisms breath out.</a:t>
            </a:r>
          </a:p>
          <a:p>
            <a:pPr marL="0" indent="0">
              <a:lnSpc>
                <a:spcPct val="120000"/>
              </a:lnSpc>
              <a:spcBef>
                <a:spcPts val="0"/>
              </a:spcBef>
              <a:buNone/>
            </a:pPr>
            <a:r>
              <a:rPr lang="en-US" dirty="0" smtClean="0">
                <a:latin typeface="Times New Roman" pitchFamily="18" charset="0"/>
                <a:cs typeface="Times New Roman" pitchFamily="18" charset="0"/>
              </a:rPr>
              <a:t> </a:t>
            </a:r>
          </a:p>
          <a:p>
            <a:pPr marL="0" indent="0">
              <a:lnSpc>
                <a:spcPct val="120000"/>
              </a:lnSpc>
              <a:spcBef>
                <a:spcPts val="0"/>
              </a:spcBef>
              <a:buNone/>
            </a:pPr>
            <a:r>
              <a:rPr lang="en-US" b="1" dirty="0" smtClean="0">
                <a:latin typeface="Times New Roman" pitchFamily="18" charset="0"/>
                <a:cs typeface="Times New Roman" pitchFamily="18" charset="0"/>
              </a:rPr>
              <a:t>WHY IS THE KREBS, CYCLE ALSO KNOW AS THE CITRIC ACID CYCLE?</a:t>
            </a:r>
            <a:endParaRPr lang="en-US" dirty="0" smtClean="0">
              <a:latin typeface="Times New Roman" pitchFamily="18" charset="0"/>
              <a:cs typeface="Times New Roman" pitchFamily="18" charset="0"/>
            </a:endParaRPr>
          </a:p>
          <a:p>
            <a:endParaRPr lang="en-US" dirty="0"/>
          </a:p>
        </p:txBody>
      </p:sp>
      <p:sp>
        <p:nvSpPr>
          <p:cNvPr id="4" name="TextBox 3"/>
          <p:cNvSpPr txBox="1"/>
          <p:nvPr/>
        </p:nvSpPr>
        <p:spPr>
          <a:xfrm>
            <a:off x="914400" y="6248400"/>
            <a:ext cx="7010400" cy="461665"/>
          </a:xfrm>
          <a:prstGeom prst="rect">
            <a:avLst/>
          </a:prstGeom>
          <a:noFill/>
        </p:spPr>
        <p:txBody>
          <a:bodyPr wrap="square" rtlCol="0">
            <a:spAutoFit/>
          </a:bodyPr>
          <a:lstStyle/>
          <a:p>
            <a:pPr algn="ctr"/>
            <a:r>
              <a:rPr lang="en-US" sz="2400" b="1" dirty="0" smtClean="0">
                <a:latin typeface="Times New Roman" pitchFamily="18" charset="0"/>
                <a:cs typeface="Times New Roman" pitchFamily="18" charset="0"/>
              </a:rPr>
              <a:t>CITRIC ACID IS BROKEN DOWN INTO CO</a:t>
            </a:r>
            <a:r>
              <a:rPr lang="en-US" sz="2400" b="1" baseline="-25000" dirty="0">
                <a:latin typeface="Times New Roman" pitchFamily="18" charset="0"/>
                <a:cs typeface="Times New Roman" pitchFamily="18" charset="0"/>
              </a:rPr>
              <a:t>2</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bio_ch9_4760"/>
          <p:cNvPicPr>
            <a:picLocks noChangeAspect="1" noChangeArrowheads="1"/>
          </p:cNvPicPr>
          <p:nvPr/>
        </p:nvPicPr>
        <p:blipFill>
          <a:blip r:embed="rId3" cstate="print"/>
          <a:srcRect/>
          <a:stretch>
            <a:fillRect/>
          </a:stretch>
        </p:blipFill>
        <p:spPr bwMode="auto">
          <a:xfrm>
            <a:off x="2030413" y="1387475"/>
            <a:ext cx="5621337" cy="4268788"/>
          </a:xfrm>
          <a:prstGeom prst="rect">
            <a:avLst/>
          </a:prstGeom>
          <a:noFill/>
        </p:spPr>
      </p:pic>
      <p:sp>
        <p:nvSpPr>
          <p:cNvPr id="40963" name="Text Box 3"/>
          <p:cNvSpPr txBox="1">
            <a:spLocks noChangeArrowheads="1"/>
          </p:cNvSpPr>
          <p:nvPr/>
        </p:nvSpPr>
        <p:spPr bwMode="auto">
          <a:xfrm>
            <a:off x="2541588" y="2201863"/>
            <a:ext cx="990600" cy="457200"/>
          </a:xfrm>
          <a:prstGeom prst="rect">
            <a:avLst/>
          </a:prstGeom>
          <a:noFill/>
          <a:ln w="9525">
            <a:noFill/>
            <a:miter lim="800000"/>
            <a:headEnd/>
            <a:tailEnd/>
          </a:ln>
          <a:effectLst/>
        </p:spPr>
        <p:txBody>
          <a:bodyPr/>
          <a:lstStyle/>
          <a:p>
            <a:pPr algn="l">
              <a:spcBef>
                <a:spcPct val="50000"/>
              </a:spcBef>
            </a:pPr>
            <a:r>
              <a:rPr lang="en-US" altLang="en-US" sz="900">
                <a:solidFill>
                  <a:srgbClr val="006699"/>
                </a:solidFill>
              </a:rPr>
              <a:t>Citric Acid Production</a:t>
            </a:r>
          </a:p>
        </p:txBody>
      </p:sp>
      <p:sp>
        <p:nvSpPr>
          <p:cNvPr id="40964" name="Rectangle 4"/>
          <p:cNvSpPr>
            <a:spLocks noGrp="1" noChangeArrowheads="1"/>
          </p:cNvSpPr>
          <p:nvPr>
            <p:ph type="title"/>
          </p:nvPr>
        </p:nvSpPr>
        <p:spPr>
          <a:xfrm>
            <a:off x="1066800" y="231775"/>
            <a:ext cx="6629400" cy="911225"/>
          </a:xfrm>
        </p:spPr>
        <p:txBody>
          <a:bodyPr>
            <a:normAutofit fontScale="90000"/>
          </a:bodyPr>
          <a:lstStyle/>
          <a:p>
            <a:r>
              <a:rPr lang="en-US" altLang="en-US" sz="2000" b="1" dirty="0">
                <a:latin typeface="Times New Roman" pitchFamily="18" charset="0"/>
                <a:cs typeface="Times New Roman" pitchFamily="18" charset="0"/>
              </a:rPr>
              <a:t>Figure 9–6 The Krebs </a:t>
            </a:r>
            <a:r>
              <a:rPr lang="en-US" altLang="en-US" sz="2000" b="1" dirty="0" smtClean="0">
                <a:latin typeface="Times New Roman" pitchFamily="18" charset="0"/>
                <a:cs typeface="Times New Roman" pitchFamily="18" charset="0"/>
              </a:rPr>
              <a:t>Cycle – pg. 227 – During the Krebs cycle, </a:t>
            </a:r>
            <a:r>
              <a:rPr lang="en-US" altLang="en-US" sz="2000" b="1" dirty="0" err="1" smtClean="0">
                <a:latin typeface="Times New Roman" pitchFamily="18" charset="0"/>
                <a:cs typeface="Times New Roman" pitchFamily="18" charset="0"/>
              </a:rPr>
              <a:t>pyruvic</a:t>
            </a:r>
            <a:r>
              <a:rPr lang="en-US" altLang="en-US" sz="2000" b="1" dirty="0" smtClean="0">
                <a:latin typeface="Times New Roman" pitchFamily="18" charset="0"/>
                <a:cs typeface="Times New Roman" pitchFamily="18" charset="0"/>
              </a:rPr>
              <a:t> acid from glycolysis is used too make CO</a:t>
            </a:r>
            <a:r>
              <a:rPr lang="en-US" altLang="en-US" sz="2000" b="1" baseline="-25000" dirty="0" smtClean="0">
                <a:latin typeface="Times New Roman" pitchFamily="18" charset="0"/>
                <a:cs typeface="Times New Roman" pitchFamily="18" charset="0"/>
              </a:rPr>
              <a:t>2</a:t>
            </a:r>
            <a:r>
              <a:rPr lang="en-US" altLang="en-US" sz="2000" b="1" dirty="0" smtClean="0">
                <a:latin typeface="Times New Roman" pitchFamily="18" charset="0"/>
                <a:cs typeface="Times New Roman" pitchFamily="18" charset="0"/>
              </a:rPr>
              <a:t>, NADH, ATP AND FADH</a:t>
            </a:r>
            <a:r>
              <a:rPr lang="en-US" altLang="en-US" sz="2000" b="1" baseline="-25000" dirty="0" smtClean="0">
                <a:latin typeface="Times New Roman" pitchFamily="18" charset="0"/>
                <a:cs typeface="Times New Roman" pitchFamily="18" charset="0"/>
              </a:rPr>
              <a:t>2</a:t>
            </a:r>
            <a:endParaRPr lang="en-US" altLang="en-US" sz="2000" b="1" dirty="0">
              <a:latin typeface="Times New Roman" pitchFamily="18" charset="0"/>
              <a:cs typeface="Times New Roman" pitchFamily="18" charset="0"/>
            </a:endParaRPr>
          </a:p>
        </p:txBody>
      </p:sp>
      <p:pic>
        <p:nvPicPr>
          <p:cNvPr id="40971" name="Picture 11"/>
          <p:cNvPicPr>
            <a:picLocks noChangeAspect="1" noChangeArrowheads="1"/>
          </p:cNvPicPr>
          <p:nvPr/>
        </p:nvPicPr>
        <p:blipFill>
          <a:blip r:embed="rId4" cstate="print"/>
          <a:srcRect/>
          <a:stretch>
            <a:fillRect/>
          </a:stretch>
        </p:blipFill>
        <p:spPr bwMode="auto">
          <a:xfrm>
            <a:off x="6007100" y="1408113"/>
            <a:ext cx="1892300" cy="1333500"/>
          </a:xfrm>
          <a:prstGeom prst="rect">
            <a:avLst/>
          </a:prstGeom>
          <a:noFill/>
        </p:spPr>
      </p:pic>
      <p:sp>
        <p:nvSpPr>
          <p:cNvPr id="40966" name="Text Box 6"/>
          <p:cNvSpPr txBox="1">
            <a:spLocks noChangeArrowheads="1"/>
          </p:cNvSpPr>
          <p:nvPr/>
        </p:nvSpPr>
        <p:spPr bwMode="auto">
          <a:xfrm>
            <a:off x="6164263" y="2452688"/>
            <a:ext cx="2411412" cy="274637"/>
          </a:xfrm>
          <a:prstGeom prst="rect">
            <a:avLst/>
          </a:prstGeom>
          <a:noFill/>
          <a:ln w="9525">
            <a:noFill/>
            <a:miter lim="800000"/>
            <a:headEnd/>
            <a:tailEnd/>
          </a:ln>
          <a:effectLst/>
        </p:spPr>
        <p:txBody>
          <a:bodyPr>
            <a:spAutoFit/>
          </a:bodyPr>
          <a:lstStyle/>
          <a:p>
            <a:pPr algn="ctr">
              <a:spcBef>
                <a:spcPct val="50000"/>
              </a:spcBef>
            </a:pPr>
            <a:r>
              <a:rPr lang="en-US" altLang="en-US" sz="1200" b="0"/>
              <a:t>Mitochondrion</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lstStyle/>
          <a:p>
            <a:r>
              <a:rPr lang="en-US" b="1" dirty="0" smtClean="0">
                <a:latin typeface="Times New Roman" pitchFamily="18" charset="0"/>
                <a:cs typeface="Times New Roman" pitchFamily="18" charset="0"/>
              </a:rPr>
              <a:t>ELECTRON TRANSPORT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4906963"/>
          </a:xfrm>
        </p:spPr>
        <p:txBody>
          <a:bodyPr>
            <a:normAutofit fontScale="62500" lnSpcReduction="20000"/>
          </a:bodyPr>
          <a:lstStyle/>
          <a:p>
            <a:pPr marL="0" indent="0">
              <a:lnSpc>
                <a:spcPct val="120000"/>
              </a:lnSpc>
              <a:spcBef>
                <a:spcPts val="0"/>
              </a:spcBef>
              <a:buBlip>
                <a:blip r:embed="rId3"/>
              </a:buBlip>
            </a:pPr>
            <a:r>
              <a:rPr lang="en-US" sz="3800" dirty="0" smtClean="0">
                <a:latin typeface="Times New Roman" pitchFamily="18" charset="0"/>
                <a:cs typeface="Times New Roman" pitchFamily="18" charset="0"/>
              </a:rPr>
              <a:t>3rd </a:t>
            </a:r>
            <a:r>
              <a:rPr lang="en-US" sz="3800" dirty="0">
                <a:latin typeface="Times New Roman" pitchFamily="18" charset="0"/>
                <a:cs typeface="Times New Roman" pitchFamily="18" charset="0"/>
              </a:rPr>
              <a:t>step in cell </a:t>
            </a:r>
            <a:r>
              <a:rPr lang="en-US" sz="3800" dirty="0" smtClean="0">
                <a:latin typeface="Times New Roman" pitchFamily="18" charset="0"/>
                <a:cs typeface="Times New Roman" pitchFamily="18" charset="0"/>
              </a:rPr>
              <a:t>respiration</a:t>
            </a:r>
          </a:p>
          <a:p>
            <a:pPr marL="0" indent="0">
              <a:lnSpc>
                <a:spcPct val="120000"/>
              </a:lnSpc>
              <a:spcBef>
                <a:spcPts val="0"/>
              </a:spcBef>
              <a:buBlip>
                <a:blip r:embed="rId3"/>
              </a:buBlip>
            </a:pPr>
            <a:endParaRPr lang="en-US" sz="3800" dirty="0">
              <a:latin typeface="Times New Roman" pitchFamily="18" charset="0"/>
              <a:cs typeface="Times New Roman" pitchFamily="18" charset="0"/>
            </a:endParaRPr>
          </a:p>
          <a:p>
            <a:pPr marL="0" indent="0">
              <a:lnSpc>
                <a:spcPct val="120000"/>
              </a:lnSpc>
              <a:spcBef>
                <a:spcPts val="0"/>
              </a:spcBef>
              <a:buBlip>
                <a:blip r:embed="rId3"/>
              </a:buBlip>
            </a:pPr>
            <a:r>
              <a:rPr lang="en-US" sz="3800" dirty="0" smtClean="0">
                <a:latin typeface="Times New Roman" pitchFamily="18" charset="0"/>
                <a:cs typeface="Times New Roman" pitchFamily="18" charset="0"/>
              </a:rPr>
              <a:t>Uses </a:t>
            </a:r>
            <a:r>
              <a:rPr lang="en-US" sz="3800" dirty="0">
                <a:latin typeface="Times New Roman" pitchFamily="18" charset="0"/>
                <a:cs typeface="Times New Roman" pitchFamily="18" charset="0"/>
              </a:rPr>
              <a:t>high energy electrons from the Krebs cycle </a:t>
            </a:r>
            <a:r>
              <a:rPr lang="en-US" sz="3800" dirty="0" smtClean="0">
                <a:latin typeface="Times New Roman" pitchFamily="18" charset="0"/>
                <a:cs typeface="Times New Roman" pitchFamily="18" charset="0"/>
              </a:rPr>
              <a:t> to </a:t>
            </a:r>
            <a:r>
              <a:rPr lang="en-US" sz="3800" dirty="0">
                <a:latin typeface="Times New Roman" pitchFamily="18" charset="0"/>
                <a:cs typeface="Times New Roman" pitchFamily="18" charset="0"/>
              </a:rPr>
              <a:t>create ATP from ADP</a:t>
            </a:r>
            <a:r>
              <a:rPr lang="en-US" sz="3800" dirty="0" smtClean="0">
                <a:latin typeface="Times New Roman" pitchFamily="18" charset="0"/>
                <a:cs typeface="Times New Roman" pitchFamily="18" charset="0"/>
              </a:rPr>
              <a:t>.</a:t>
            </a:r>
          </a:p>
          <a:p>
            <a:pPr marL="0" indent="0">
              <a:lnSpc>
                <a:spcPct val="120000"/>
              </a:lnSpc>
              <a:spcBef>
                <a:spcPts val="0"/>
              </a:spcBef>
              <a:buBlip>
                <a:blip r:embed="rId3"/>
              </a:buBlip>
            </a:pPr>
            <a:endParaRPr lang="en-US" sz="3800" dirty="0">
              <a:latin typeface="Times New Roman" pitchFamily="18" charset="0"/>
              <a:cs typeface="Times New Roman" pitchFamily="18" charset="0"/>
            </a:endParaRPr>
          </a:p>
          <a:p>
            <a:pPr marL="0" indent="0">
              <a:lnSpc>
                <a:spcPct val="120000"/>
              </a:lnSpc>
              <a:spcBef>
                <a:spcPts val="0"/>
              </a:spcBef>
              <a:buBlip>
                <a:blip r:embed="rId3"/>
              </a:buBlip>
            </a:pPr>
            <a:r>
              <a:rPr lang="en-US" sz="3800" dirty="0" smtClean="0">
                <a:latin typeface="Times New Roman" pitchFamily="18" charset="0"/>
                <a:cs typeface="Times New Roman" pitchFamily="18" charset="0"/>
              </a:rPr>
              <a:t>Electrons </a:t>
            </a:r>
            <a:r>
              <a:rPr lang="en-US" sz="3800" dirty="0">
                <a:latin typeface="Times New Roman" pitchFamily="18" charset="0"/>
                <a:cs typeface="Times New Roman" pitchFamily="18" charset="0"/>
              </a:rPr>
              <a:t>are passed along an electron transport </a:t>
            </a:r>
            <a:r>
              <a:rPr lang="en-US" sz="3800" dirty="0" smtClean="0">
                <a:latin typeface="Times New Roman" pitchFamily="18" charset="0"/>
                <a:cs typeface="Times New Roman" pitchFamily="18" charset="0"/>
              </a:rPr>
              <a:t> chain.</a:t>
            </a:r>
          </a:p>
          <a:p>
            <a:pPr marL="0" indent="0">
              <a:lnSpc>
                <a:spcPct val="120000"/>
              </a:lnSpc>
              <a:spcBef>
                <a:spcPts val="0"/>
              </a:spcBef>
              <a:buBlip>
                <a:blip r:embed="rId3"/>
              </a:buBlip>
            </a:pPr>
            <a:r>
              <a:rPr lang="en-US" sz="3800" dirty="0">
                <a:latin typeface="Times New Roman" pitchFamily="18" charset="0"/>
                <a:cs typeface="Times New Roman" pitchFamily="18" charset="0"/>
              </a:rPr>
              <a:t>	</a:t>
            </a:r>
            <a:r>
              <a:rPr lang="en-US" sz="3800" dirty="0" smtClean="0">
                <a:latin typeface="Times New Roman" pitchFamily="18" charset="0"/>
                <a:cs typeface="Times New Roman" pitchFamily="18" charset="0"/>
              </a:rPr>
              <a:t> Passed from 1 carrier protein to the next.</a:t>
            </a:r>
            <a:endParaRPr lang="en-US" sz="3800" dirty="0">
              <a:latin typeface="Times New Roman" pitchFamily="18" charset="0"/>
              <a:cs typeface="Times New Roman" pitchFamily="18" charset="0"/>
            </a:endParaRPr>
          </a:p>
          <a:p>
            <a:pPr marL="0" indent="0">
              <a:lnSpc>
                <a:spcPct val="120000"/>
              </a:lnSpc>
              <a:spcBef>
                <a:spcPts val="0"/>
              </a:spcBef>
              <a:buBlip>
                <a:blip r:embed="rId3"/>
              </a:buBlip>
            </a:pPr>
            <a:endParaRPr lang="en-US" sz="3800" dirty="0" smtClean="0">
              <a:latin typeface="Times New Roman" pitchFamily="18" charset="0"/>
              <a:cs typeface="Times New Roman" pitchFamily="18" charset="0"/>
            </a:endParaRPr>
          </a:p>
          <a:p>
            <a:pPr marL="0" indent="0">
              <a:lnSpc>
                <a:spcPct val="120000"/>
              </a:lnSpc>
              <a:spcBef>
                <a:spcPts val="0"/>
              </a:spcBef>
              <a:buBlip>
                <a:blip r:embed="rId3"/>
              </a:buBlip>
            </a:pPr>
            <a:r>
              <a:rPr lang="en-US" sz="3800" dirty="0" smtClean="0">
                <a:latin typeface="Times New Roman" pitchFamily="18" charset="0"/>
                <a:cs typeface="Times New Roman" pitchFamily="18" charset="0"/>
              </a:rPr>
              <a:t>Located </a:t>
            </a:r>
            <a:r>
              <a:rPr lang="en-US" sz="3800" dirty="0">
                <a:latin typeface="Times New Roman" pitchFamily="18" charset="0"/>
                <a:cs typeface="Times New Roman" pitchFamily="18" charset="0"/>
              </a:rPr>
              <a:t>on the interior </a:t>
            </a:r>
            <a:r>
              <a:rPr lang="en-US" sz="3800" dirty="0" smtClean="0">
                <a:latin typeface="Times New Roman" pitchFamily="18" charset="0"/>
                <a:cs typeface="Times New Roman" pitchFamily="18" charset="0"/>
              </a:rPr>
              <a:t>membrane (</a:t>
            </a:r>
            <a:r>
              <a:rPr lang="en-US" sz="3800" dirty="0" err="1" smtClean="0">
                <a:latin typeface="Times New Roman" pitchFamily="18" charset="0"/>
                <a:cs typeface="Times New Roman" pitchFamily="18" charset="0"/>
              </a:rPr>
              <a:t>cristae</a:t>
            </a:r>
            <a:r>
              <a:rPr lang="en-US" sz="3800" dirty="0" smtClean="0">
                <a:latin typeface="Times New Roman" pitchFamily="18" charset="0"/>
                <a:cs typeface="Times New Roman" pitchFamily="18" charset="0"/>
              </a:rPr>
              <a:t>) </a:t>
            </a:r>
            <a:r>
              <a:rPr lang="en-US" sz="3800" dirty="0">
                <a:latin typeface="Times New Roman" pitchFamily="18" charset="0"/>
                <a:cs typeface="Times New Roman" pitchFamily="18" charset="0"/>
              </a:rPr>
              <a:t>of the </a:t>
            </a:r>
            <a:r>
              <a:rPr lang="en-US" sz="3800" dirty="0" smtClean="0">
                <a:latin typeface="Times New Roman" pitchFamily="18" charset="0"/>
                <a:cs typeface="Times New Roman" pitchFamily="18" charset="0"/>
              </a:rPr>
              <a:t>mitochondria</a:t>
            </a:r>
            <a:r>
              <a:rPr lang="en-US" sz="3800" dirty="0">
                <a:latin typeface="Times New Roman" pitchFamily="18" charset="0"/>
                <a:cs typeface="Times New Roman" pitchFamily="18" charset="0"/>
              </a:rPr>
              <a:t>.</a:t>
            </a:r>
          </a:p>
          <a:p>
            <a:pPr marL="0" indent="0">
              <a:lnSpc>
                <a:spcPct val="120000"/>
              </a:lnSpc>
              <a:spcBef>
                <a:spcPts val="0"/>
              </a:spcBef>
              <a:buBlip>
                <a:blip r:embed="rId3"/>
              </a:buBlip>
            </a:pPr>
            <a:endParaRPr lang="en-US" sz="3800" dirty="0" smtClean="0">
              <a:latin typeface="Times New Roman" pitchFamily="18" charset="0"/>
              <a:cs typeface="Times New Roman" pitchFamily="18" charset="0"/>
            </a:endParaRPr>
          </a:p>
          <a:p>
            <a:pPr marL="0" indent="0">
              <a:lnSpc>
                <a:spcPct val="120000"/>
              </a:lnSpc>
              <a:spcBef>
                <a:spcPts val="0"/>
              </a:spcBef>
              <a:buBlip>
                <a:blip r:embed="rId3"/>
              </a:buBlip>
            </a:pPr>
            <a:r>
              <a:rPr lang="en-US" sz="3800" dirty="0" smtClean="0">
                <a:latin typeface="Times New Roman" pitchFamily="18" charset="0"/>
                <a:cs typeface="Times New Roman" pitchFamily="18" charset="0"/>
              </a:rPr>
              <a:t>At </a:t>
            </a:r>
            <a:r>
              <a:rPr lang="en-US" sz="3800" dirty="0">
                <a:latin typeface="Times New Roman" pitchFamily="18" charset="0"/>
                <a:cs typeface="Times New Roman" pitchFamily="18" charset="0"/>
              </a:rPr>
              <a:t>the end the electrons (H</a:t>
            </a:r>
            <a:r>
              <a:rPr lang="en-US" sz="3800" baseline="30000" dirty="0">
                <a:latin typeface="Times New Roman" pitchFamily="18" charset="0"/>
                <a:cs typeface="Times New Roman" pitchFamily="18" charset="0"/>
              </a:rPr>
              <a:t>+</a:t>
            </a:r>
            <a:r>
              <a:rPr lang="en-US" sz="3800" dirty="0">
                <a:latin typeface="Times New Roman" pitchFamily="18" charset="0"/>
                <a:cs typeface="Times New Roman" pitchFamily="18" charset="0"/>
              </a:rPr>
              <a:t>) combine with O to </a:t>
            </a:r>
            <a:r>
              <a:rPr lang="en-US" sz="3800" dirty="0" smtClean="0">
                <a:latin typeface="Times New Roman" pitchFamily="18" charset="0"/>
                <a:cs typeface="Times New Roman" pitchFamily="18" charset="0"/>
              </a:rPr>
              <a:t>form </a:t>
            </a:r>
            <a:r>
              <a:rPr lang="en-US" sz="3800" dirty="0">
                <a:latin typeface="Times New Roman" pitchFamily="18" charset="0"/>
                <a:cs typeface="Times New Roman" pitchFamily="18" charset="0"/>
              </a:rPr>
              <a:t>water</a:t>
            </a:r>
            <a:r>
              <a:rPr lang="en-US" sz="3800" dirty="0" smtClean="0">
                <a:latin typeface="Times New Roman" pitchFamily="18" charset="0"/>
                <a:cs typeface="Times New Roman" pitchFamily="18" charset="0"/>
              </a:rPr>
              <a:t>.</a:t>
            </a:r>
          </a:p>
          <a:p>
            <a:pPr marL="0" indent="0">
              <a:lnSpc>
                <a:spcPct val="120000"/>
              </a:lnSpc>
              <a:spcBef>
                <a:spcPts val="0"/>
              </a:spcBef>
              <a:buBlip>
                <a:blip r:embed="rId3"/>
              </a:buBlip>
            </a:pPr>
            <a:r>
              <a:rPr lang="en-US" sz="3800" dirty="0">
                <a:latin typeface="Times New Roman" pitchFamily="18" charset="0"/>
                <a:cs typeface="Times New Roman" pitchFamily="18" charset="0"/>
              </a:rPr>
              <a:t>	</a:t>
            </a:r>
            <a:r>
              <a:rPr lang="en-US" sz="3800" dirty="0" smtClean="0">
                <a:latin typeface="Times New Roman" pitchFamily="18" charset="0"/>
                <a:cs typeface="Times New Roman" pitchFamily="18" charset="0"/>
              </a:rPr>
              <a:t> Waste products of cell respiration.</a:t>
            </a:r>
            <a:endParaRPr lang="en-US" sz="3800"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90" name="Picture 22" descr="bio_ch9_4761"/>
          <p:cNvPicPr>
            <a:picLocks noChangeAspect="1" noChangeArrowheads="1"/>
          </p:cNvPicPr>
          <p:nvPr/>
        </p:nvPicPr>
        <p:blipFill>
          <a:blip r:embed="rId3" cstate="print">
            <a:clrChange>
              <a:clrFrom>
                <a:srgbClr val="FFFFFF"/>
              </a:clrFrom>
              <a:clrTo>
                <a:srgbClr val="FFFFFF">
                  <a:alpha val="0"/>
                </a:srgbClr>
              </a:clrTo>
            </a:clrChange>
          </a:blip>
          <a:srcRect/>
          <a:stretch>
            <a:fillRect/>
          </a:stretch>
        </p:blipFill>
        <p:spPr bwMode="auto">
          <a:xfrm>
            <a:off x="1385888" y="1792288"/>
            <a:ext cx="6407150" cy="4424362"/>
          </a:xfrm>
          <a:prstGeom prst="rect">
            <a:avLst/>
          </a:prstGeom>
          <a:noFill/>
        </p:spPr>
      </p:pic>
      <p:sp>
        <p:nvSpPr>
          <p:cNvPr id="7182" name="Rectangle 14"/>
          <p:cNvSpPr>
            <a:spLocks noGrp="1" noChangeArrowheads="1"/>
          </p:cNvSpPr>
          <p:nvPr>
            <p:ph type="title"/>
          </p:nvPr>
        </p:nvSpPr>
        <p:spPr>
          <a:xfrm>
            <a:off x="1219200" y="304800"/>
            <a:ext cx="6276975" cy="914400"/>
          </a:xfrm>
        </p:spPr>
        <p:txBody>
          <a:bodyPr>
            <a:normAutofit fontScale="90000"/>
          </a:bodyPr>
          <a:lstStyle/>
          <a:p>
            <a:r>
              <a:rPr lang="en-US" altLang="en-US" sz="2000" b="1" dirty="0">
                <a:latin typeface="Times New Roman" pitchFamily="18" charset="0"/>
                <a:cs typeface="Times New Roman" pitchFamily="18" charset="0"/>
              </a:rPr>
              <a:t>Figure 9–7 Electron Transport </a:t>
            </a:r>
            <a:r>
              <a:rPr lang="en-US" altLang="en-US" sz="2000" b="1" dirty="0" smtClean="0">
                <a:latin typeface="Times New Roman" pitchFamily="18" charset="0"/>
                <a:cs typeface="Times New Roman" pitchFamily="18" charset="0"/>
              </a:rPr>
              <a:t>Chain – pg. 228 – The electron transport chain uses high-energy electrons from the Krebs cycle to convert ADP into ATP.</a:t>
            </a:r>
            <a:endParaRPr lang="en-US" altLang="en-US" sz="2000" b="1" dirty="0">
              <a:latin typeface="Times New Roman" pitchFamily="18" charset="0"/>
              <a:cs typeface="Times New Roman" pitchFamily="18" charset="0"/>
            </a:endParaRPr>
          </a:p>
        </p:txBody>
      </p:sp>
      <p:sp>
        <p:nvSpPr>
          <p:cNvPr id="7173" name="Text Box 5"/>
          <p:cNvSpPr txBox="1">
            <a:spLocks noChangeArrowheads="1"/>
          </p:cNvSpPr>
          <p:nvPr/>
        </p:nvSpPr>
        <p:spPr bwMode="auto">
          <a:xfrm>
            <a:off x="1733550" y="1758950"/>
            <a:ext cx="1966913" cy="304800"/>
          </a:xfrm>
          <a:prstGeom prst="rect">
            <a:avLst/>
          </a:prstGeom>
          <a:noFill/>
          <a:ln w="9525">
            <a:noFill/>
            <a:miter lim="800000"/>
            <a:headEnd/>
            <a:tailEnd/>
          </a:ln>
          <a:effectLst/>
        </p:spPr>
        <p:txBody>
          <a:bodyPr>
            <a:spAutoFit/>
          </a:bodyPr>
          <a:lstStyle/>
          <a:p>
            <a:pPr algn="l">
              <a:spcBef>
                <a:spcPct val="50000"/>
              </a:spcBef>
            </a:pPr>
            <a:r>
              <a:rPr lang="en-US" altLang="en-US" sz="1400" b="0"/>
              <a:t>Electron Transport</a:t>
            </a:r>
          </a:p>
        </p:txBody>
      </p:sp>
      <p:sp>
        <p:nvSpPr>
          <p:cNvPr id="7174" name="Text Box 6"/>
          <p:cNvSpPr txBox="1">
            <a:spLocks noChangeArrowheads="1"/>
          </p:cNvSpPr>
          <p:nvPr/>
        </p:nvSpPr>
        <p:spPr bwMode="auto">
          <a:xfrm>
            <a:off x="3444875" y="2017713"/>
            <a:ext cx="2197100" cy="273050"/>
          </a:xfrm>
          <a:prstGeom prst="rect">
            <a:avLst/>
          </a:prstGeom>
          <a:noFill/>
          <a:ln w="9525">
            <a:noFill/>
            <a:miter lim="800000"/>
            <a:headEnd/>
            <a:tailEnd/>
          </a:ln>
          <a:effectLst/>
        </p:spPr>
        <p:txBody>
          <a:bodyPr>
            <a:spAutoFit/>
          </a:bodyPr>
          <a:lstStyle/>
          <a:p>
            <a:pPr algn="l">
              <a:lnSpc>
                <a:spcPct val="85000"/>
              </a:lnSpc>
              <a:spcBef>
                <a:spcPct val="50000"/>
              </a:spcBef>
            </a:pPr>
            <a:r>
              <a:rPr lang="en-US" altLang="en-US" sz="1400" b="0"/>
              <a:t>Hydrogen Ion Movement</a:t>
            </a:r>
          </a:p>
        </p:txBody>
      </p:sp>
      <p:sp>
        <p:nvSpPr>
          <p:cNvPr id="7175" name="Text Box 7"/>
          <p:cNvSpPr txBox="1">
            <a:spLocks noChangeArrowheads="1"/>
          </p:cNvSpPr>
          <p:nvPr/>
        </p:nvSpPr>
        <p:spPr bwMode="auto">
          <a:xfrm>
            <a:off x="4819650" y="5667375"/>
            <a:ext cx="1466850" cy="304800"/>
          </a:xfrm>
          <a:prstGeom prst="rect">
            <a:avLst/>
          </a:prstGeom>
          <a:noFill/>
          <a:ln w="9525">
            <a:noFill/>
            <a:miter lim="800000"/>
            <a:headEnd/>
            <a:tailEnd/>
          </a:ln>
          <a:effectLst/>
        </p:spPr>
        <p:txBody>
          <a:bodyPr>
            <a:spAutoFit/>
          </a:bodyPr>
          <a:lstStyle/>
          <a:p>
            <a:pPr algn="l">
              <a:spcBef>
                <a:spcPct val="50000"/>
              </a:spcBef>
            </a:pPr>
            <a:r>
              <a:rPr lang="en-US" altLang="en-US" sz="1400" b="0"/>
              <a:t>ATP Production</a:t>
            </a:r>
          </a:p>
        </p:txBody>
      </p:sp>
      <p:sp>
        <p:nvSpPr>
          <p:cNvPr id="7176" name="Text Box 8"/>
          <p:cNvSpPr txBox="1">
            <a:spLocks noChangeArrowheads="1"/>
          </p:cNvSpPr>
          <p:nvPr/>
        </p:nvSpPr>
        <p:spPr bwMode="auto">
          <a:xfrm>
            <a:off x="7146925" y="3397250"/>
            <a:ext cx="1681163" cy="304800"/>
          </a:xfrm>
          <a:prstGeom prst="rect">
            <a:avLst/>
          </a:prstGeom>
          <a:noFill/>
          <a:ln w="9525">
            <a:noFill/>
            <a:miter lim="800000"/>
            <a:headEnd/>
            <a:tailEnd/>
          </a:ln>
          <a:effectLst/>
        </p:spPr>
        <p:txBody>
          <a:bodyPr>
            <a:spAutoFit/>
          </a:bodyPr>
          <a:lstStyle/>
          <a:p>
            <a:pPr algn="l">
              <a:spcBef>
                <a:spcPct val="50000"/>
              </a:spcBef>
            </a:pPr>
            <a:r>
              <a:rPr lang="en-US" altLang="en-US" sz="1400" b="0"/>
              <a:t>ATP synthase</a:t>
            </a:r>
          </a:p>
        </p:txBody>
      </p:sp>
      <p:sp>
        <p:nvSpPr>
          <p:cNvPr id="7177" name="Text Box 9"/>
          <p:cNvSpPr txBox="1">
            <a:spLocks noChangeArrowheads="1"/>
          </p:cNvSpPr>
          <p:nvPr/>
        </p:nvSpPr>
        <p:spPr bwMode="auto">
          <a:xfrm>
            <a:off x="5803900" y="2195513"/>
            <a:ext cx="1323975" cy="304800"/>
          </a:xfrm>
          <a:prstGeom prst="rect">
            <a:avLst/>
          </a:prstGeom>
          <a:noFill/>
          <a:ln w="9525">
            <a:noFill/>
            <a:miter lim="800000"/>
            <a:headEnd/>
            <a:tailEnd/>
          </a:ln>
          <a:effectLst/>
        </p:spPr>
        <p:txBody>
          <a:bodyPr>
            <a:spAutoFit/>
          </a:bodyPr>
          <a:lstStyle/>
          <a:p>
            <a:pPr algn="ctr">
              <a:spcBef>
                <a:spcPct val="50000"/>
              </a:spcBef>
            </a:pPr>
            <a:r>
              <a:rPr lang="en-US" altLang="en-US" sz="1400" b="0"/>
              <a:t>Channel</a:t>
            </a:r>
          </a:p>
        </p:txBody>
      </p:sp>
      <p:sp>
        <p:nvSpPr>
          <p:cNvPr id="7179" name="Text Box 11"/>
          <p:cNvSpPr txBox="1">
            <a:spLocks noChangeArrowheads="1"/>
          </p:cNvSpPr>
          <p:nvPr/>
        </p:nvSpPr>
        <p:spPr bwMode="auto">
          <a:xfrm>
            <a:off x="304800" y="4419600"/>
            <a:ext cx="1571626" cy="454025"/>
          </a:xfrm>
          <a:prstGeom prst="rect">
            <a:avLst/>
          </a:prstGeom>
          <a:noFill/>
          <a:ln w="9525">
            <a:noFill/>
            <a:miter lim="800000"/>
            <a:headEnd/>
            <a:tailEnd/>
          </a:ln>
          <a:effectLst/>
        </p:spPr>
        <p:txBody>
          <a:bodyPr>
            <a:spAutoFit/>
          </a:bodyPr>
          <a:lstStyle/>
          <a:p>
            <a:pPr>
              <a:lnSpc>
                <a:spcPct val="85000"/>
              </a:lnSpc>
            </a:pPr>
            <a:r>
              <a:rPr lang="en-US" altLang="en-US" sz="1400" dirty="0"/>
              <a:t>Inner </a:t>
            </a:r>
          </a:p>
          <a:p>
            <a:pPr>
              <a:lnSpc>
                <a:spcPct val="85000"/>
              </a:lnSpc>
            </a:pPr>
            <a:r>
              <a:rPr lang="en-US" altLang="en-US" sz="1400" dirty="0"/>
              <a:t>Membrane</a:t>
            </a:r>
            <a:endParaRPr lang="en-US" altLang="en-US" sz="1400" b="0" dirty="0"/>
          </a:p>
        </p:txBody>
      </p:sp>
      <p:sp>
        <p:nvSpPr>
          <p:cNvPr id="7180" name="Text Box 12"/>
          <p:cNvSpPr txBox="1">
            <a:spLocks noChangeArrowheads="1"/>
          </p:cNvSpPr>
          <p:nvPr/>
        </p:nvSpPr>
        <p:spPr bwMode="auto">
          <a:xfrm>
            <a:off x="304800" y="5486400"/>
            <a:ext cx="1406525" cy="304800"/>
          </a:xfrm>
          <a:prstGeom prst="rect">
            <a:avLst/>
          </a:prstGeom>
          <a:noFill/>
          <a:ln w="9525">
            <a:noFill/>
            <a:miter lim="800000"/>
            <a:headEnd/>
            <a:tailEnd/>
          </a:ln>
          <a:effectLst/>
        </p:spPr>
        <p:txBody>
          <a:bodyPr>
            <a:spAutoFit/>
          </a:bodyPr>
          <a:lstStyle/>
          <a:p>
            <a:pPr>
              <a:spcBef>
                <a:spcPct val="50000"/>
              </a:spcBef>
            </a:pPr>
            <a:r>
              <a:rPr lang="en-US" altLang="en-US" sz="1400" dirty="0"/>
              <a:t>Matrix</a:t>
            </a:r>
            <a:endParaRPr lang="en-US" altLang="en-US" sz="1400" b="0" dirty="0"/>
          </a:p>
        </p:txBody>
      </p:sp>
      <p:sp>
        <p:nvSpPr>
          <p:cNvPr id="7181" name="Text Box 13"/>
          <p:cNvSpPr txBox="1">
            <a:spLocks noChangeArrowheads="1"/>
          </p:cNvSpPr>
          <p:nvPr/>
        </p:nvSpPr>
        <p:spPr bwMode="auto">
          <a:xfrm>
            <a:off x="152400" y="2971800"/>
            <a:ext cx="2151063" cy="454025"/>
          </a:xfrm>
          <a:prstGeom prst="rect">
            <a:avLst/>
          </a:prstGeom>
          <a:noFill/>
          <a:ln w="9525">
            <a:noFill/>
            <a:miter lim="800000"/>
            <a:headEnd/>
            <a:tailEnd/>
          </a:ln>
          <a:effectLst/>
        </p:spPr>
        <p:txBody>
          <a:bodyPr>
            <a:spAutoFit/>
          </a:bodyPr>
          <a:lstStyle/>
          <a:p>
            <a:pPr>
              <a:lnSpc>
                <a:spcPct val="85000"/>
              </a:lnSpc>
            </a:pPr>
            <a:r>
              <a:rPr lang="en-US" altLang="en-US" sz="1400" dirty="0" err="1"/>
              <a:t>Intermembrane</a:t>
            </a:r>
            <a:r>
              <a:rPr lang="en-US" altLang="en-US" sz="1400" dirty="0"/>
              <a:t> </a:t>
            </a:r>
          </a:p>
          <a:p>
            <a:pPr>
              <a:lnSpc>
                <a:spcPct val="85000"/>
              </a:lnSpc>
            </a:pPr>
            <a:r>
              <a:rPr lang="en-US" altLang="en-US" sz="1400" dirty="0"/>
              <a:t>Space</a:t>
            </a:r>
            <a:endParaRPr lang="en-US" altLang="en-US" sz="1400" b="0" dirty="0"/>
          </a:p>
        </p:txBody>
      </p:sp>
      <p:pic>
        <p:nvPicPr>
          <p:cNvPr id="7192" name="Picture 24"/>
          <p:cNvPicPr>
            <a:picLocks noChangeAspect="1" noChangeArrowheads="1"/>
          </p:cNvPicPr>
          <p:nvPr/>
        </p:nvPicPr>
        <p:blipFill>
          <a:blip r:embed="rId4" cstate="print"/>
          <a:srcRect/>
          <a:stretch>
            <a:fillRect/>
          </a:stretch>
        </p:blipFill>
        <p:spPr bwMode="auto">
          <a:xfrm>
            <a:off x="7304088" y="1314450"/>
            <a:ext cx="1644650" cy="1158875"/>
          </a:xfrm>
          <a:prstGeom prst="rect">
            <a:avLst/>
          </a:prstGeom>
          <a:noFill/>
        </p:spPr>
      </p:pic>
      <p:sp>
        <p:nvSpPr>
          <p:cNvPr id="7184" name="Text Box 16"/>
          <p:cNvSpPr txBox="1">
            <a:spLocks noChangeArrowheads="1"/>
          </p:cNvSpPr>
          <p:nvPr/>
        </p:nvSpPr>
        <p:spPr bwMode="auto">
          <a:xfrm>
            <a:off x="7121525" y="2206625"/>
            <a:ext cx="2617788" cy="274638"/>
          </a:xfrm>
          <a:prstGeom prst="rect">
            <a:avLst/>
          </a:prstGeom>
          <a:noFill/>
          <a:ln w="9525">
            <a:noFill/>
            <a:miter lim="800000"/>
            <a:headEnd/>
            <a:tailEnd/>
          </a:ln>
          <a:effectLst/>
        </p:spPr>
        <p:txBody>
          <a:bodyPr>
            <a:spAutoFit/>
          </a:bodyPr>
          <a:lstStyle/>
          <a:p>
            <a:pPr algn="ctr">
              <a:spcBef>
                <a:spcPct val="50000"/>
              </a:spcBef>
            </a:pPr>
            <a:r>
              <a:rPr lang="en-US" altLang="en-US" sz="1200" b="0"/>
              <a:t>Mitochondrion</a:t>
            </a: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afterEffect">
                                  <p:stCondLst>
                                    <p:cond delay="0"/>
                                  </p:stCondLst>
                                  <p:childTnLst>
                                    <p:set>
                                      <p:cBhvr>
                                        <p:cTn id="6" dur="1" fill="hold">
                                          <p:stCondLst>
                                            <p:cond delay="0"/>
                                          </p:stCondLst>
                                        </p:cTn>
                                        <p:tgtEl>
                                          <p:spTgt spid="7173"/>
                                        </p:tgtEl>
                                        <p:attrNameLst>
                                          <p:attrName>style.visibility</p:attrName>
                                        </p:attrNameLst>
                                      </p:cBhvr>
                                      <p:to>
                                        <p:strVal val="visible"/>
                                      </p:to>
                                    </p:set>
                                    <p:animEffect transition="in" filter="dissolve">
                                      <p:cBhvr>
                                        <p:cTn id="7" dur="500"/>
                                        <p:tgtEl>
                                          <p:spTgt spid="7173"/>
                                        </p:tgtEl>
                                      </p:cBhvr>
                                    </p:animEffect>
                                  </p:childTnLst>
                                </p:cTn>
                              </p:par>
                            </p:childTnLst>
                          </p:cTn>
                        </p:par>
                        <p:par>
                          <p:cTn id="8" fill="hold">
                            <p:stCondLst>
                              <p:cond delay="500"/>
                            </p:stCondLst>
                            <p:childTnLst>
                              <p:par>
                                <p:cTn id="9" presetID="9" presetClass="entr" presetSubtype="0" fill="hold" grpId="0" nodeType="afterEffect">
                                  <p:stCondLst>
                                    <p:cond delay="0"/>
                                  </p:stCondLst>
                                  <p:childTnLst>
                                    <p:set>
                                      <p:cBhvr>
                                        <p:cTn id="10" dur="1" fill="hold">
                                          <p:stCondLst>
                                            <p:cond delay="0"/>
                                          </p:stCondLst>
                                        </p:cTn>
                                        <p:tgtEl>
                                          <p:spTgt spid="7174"/>
                                        </p:tgtEl>
                                        <p:attrNameLst>
                                          <p:attrName>style.visibility</p:attrName>
                                        </p:attrNameLst>
                                      </p:cBhvr>
                                      <p:to>
                                        <p:strVal val="visible"/>
                                      </p:to>
                                    </p:set>
                                    <p:animEffect transition="in" filter="dissolve">
                                      <p:cBhvr>
                                        <p:cTn id="11" dur="500"/>
                                        <p:tgtEl>
                                          <p:spTgt spid="7174"/>
                                        </p:tgtEl>
                                      </p:cBhvr>
                                    </p:animEffect>
                                  </p:childTnLst>
                                </p:cTn>
                              </p:par>
                            </p:childTnLst>
                          </p:cTn>
                        </p:par>
                        <p:par>
                          <p:cTn id="12" fill="hold">
                            <p:stCondLst>
                              <p:cond delay="1000"/>
                            </p:stCondLst>
                            <p:childTnLst>
                              <p:par>
                                <p:cTn id="13" presetID="9" presetClass="entr" presetSubtype="0" fill="hold" grpId="0" nodeType="afterEffect">
                                  <p:stCondLst>
                                    <p:cond delay="0"/>
                                  </p:stCondLst>
                                  <p:childTnLst>
                                    <p:set>
                                      <p:cBhvr>
                                        <p:cTn id="14" dur="1" fill="hold">
                                          <p:stCondLst>
                                            <p:cond delay="0"/>
                                          </p:stCondLst>
                                        </p:cTn>
                                        <p:tgtEl>
                                          <p:spTgt spid="7175"/>
                                        </p:tgtEl>
                                        <p:attrNameLst>
                                          <p:attrName>style.visibility</p:attrName>
                                        </p:attrNameLst>
                                      </p:cBhvr>
                                      <p:to>
                                        <p:strVal val="visible"/>
                                      </p:to>
                                    </p:set>
                                    <p:animEffect transition="in" filter="dissolve">
                                      <p:cBhvr>
                                        <p:cTn id="15" dur="500"/>
                                        <p:tgtEl>
                                          <p:spTgt spid="717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3" grpId="0" autoUpdateAnimBg="0"/>
      <p:bldP spid="7174" grpId="0" autoUpdateAnimBg="0"/>
      <p:bldP spid="7175"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latin typeface="Times New Roman" pitchFamily="18" charset="0"/>
                <a:cs typeface="Times New Roman" pitchFamily="18" charset="0"/>
              </a:rPr>
              <a:t>THE TOTALS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8229600" cy="4525963"/>
          </a:xfrm>
        </p:spPr>
        <p:txBody>
          <a:bodyPr/>
          <a:lstStyle/>
          <a:p>
            <a:pPr marL="0" indent="0">
              <a:spcBef>
                <a:spcPts val="0"/>
              </a:spcBef>
              <a:buBlip>
                <a:blip r:embed="rId3"/>
              </a:buBlip>
            </a:pPr>
            <a:r>
              <a:rPr lang="en-US" dirty="0" smtClean="0">
                <a:latin typeface="Times New Roman" pitchFamily="18" charset="0"/>
                <a:cs typeface="Times New Roman" pitchFamily="18" charset="0"/>
              </a:rPr>
              <a:t>Glycolysis </a:t>
            </a:r>
            <a:r>
              <a:rPr lang="en-US" dirty="0">
                <a:latin typeface="Times New Roman" pitchFamily="18" charset="0"/>
                <a:cs typeface="Times New Roman" pitchFamily="18" charset="0"/>
              </a:rPr>
              <a:t>produces 2 ATP</a:t>
            </a:r>
            <a:r>
              <a:rPr lang="en-US" dirty="0" smtClean="0">
                <a:latin typeface="Times New Roman" pitchFamily="18" charset="0"/>
                <a:cs typeface="Times New Roman" pitchFamily="18" charset="0"/>
              </a:rPr>
              <a:t>.</a:t>
            </a:r>
          </a:p>
          <a:p>
            <a:pPr marL="0" indent="0">
              <a:spcBef>
                <a:spcPts val="0"/>
              </a:spcBef>
              <a:buBlip>
                <a:blip r:embed="rId3"/>
              </a:buBlip>
            </a:pPr>
            <a:endParaRPr lang="en-US" dirty="0">
              <a:latin typeface="Times New Roman" pitchFamily="18" charset="0"/>
              <a:cs typeface="Times New Roman" pitchFamily="18" charset="0"/>
            </a:endParaRPr>
          </a:p>
          <a:p>
            <a:pPr marL="0" indent="0">
              <a:spcBef>
                <a:spcPts val="0"/>
              </a:spcBef>
              <a:buBlip>
                <a:blip r:embed="rId3"/>
              </a:buBlip>
            </a:pPr>
            <a:r>
              <a:rPr lang="en-US" dirty="0" err="1" smtClean="0">
                <a:latin typeface="Times New Roman" pitchFamily="18" charset="0"/>
                <a:cs typeface="Times New Roman" pitchFamily="18" charset="0"/>
              </a:rPr>
              <a:t>Kreb’s</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Cycle produces 2 ATP</a:t>
            </a:r>
          </a:p>
          <a:p>
            <a:pPr marL="0" indent="0">
              <a:spcBef>
                <a:spcPts val="0"/>
              </a:spcBef>
              <a:buBlip>
                <a:blip r:embed="rId3"/>
              </a:buBlip>
            </a:pPr>
            <a:endParaRPr lang="en-US" dirty="0" smtClean="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Electron </a:t>
            </a:r>
            <a:r>
              <a:rPr lang="en-US" dirty="0">
                <a:latin typeface="Times New Roman" pitchFamily="18" charset="0"/>
                <a:cs typeface="Times New Roman" pitchFamily="18" charset="0"/>
              </a:rPr>
              <a:t>Transfer Chain produces 32 ATP</a:t>
            </a:r>
          </a:p>
          <a:p>
            <a:pPr marL="0" indent="0">
              <a:spcBef>
                <a:spcPts val="0"/>
              </a:spcBef>
              <a:buBlip>
                <a:blip r:embed="rId3"/>
              </a:buBlip>
            </a:pPr>
            <a:endParaRPr lang="en-US" dirty="0" smtClean="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Grand </a:t>
            </a:r>
            <a:r>
              <a:rPr lang="en-US" dirty="0">
                <a:latin typeface="Times New Roman" pitchFamily="18" charset="0"/>
                <a:cs typeface="Times New Roman" pitchFamily="18" charset="0"/>
              </a:rPr>
              <a:t>Total of Cell Respiration = 36 </a:t>
            </a:r>
            <a:r>
              <a:rPr lang="en-US" dirty="0" smtClean="0">
                <a:latin typeface="Times New Roman" pitchFamily="18" charset="0"/>
                <a:cs typeface="Times New Roman" pitchFamily="18" charset="0"/>
              </a:rPr>
              <a:t>ATP</a:t>
            </a:r>
          </a:p>
          <a:p>
            <a:pPr marL="0" indent="0">
              <a:spcBef>
                <a:spcPts val="0"/>
              </a:spcBef>
              <a:buBlip>
                <a:blip r:embed="rId3"/>
              </a:buBlip>
            </a:pPr>
            <a:endParaRPr lang="en-US" dirty="0" smtClean="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See Fig. 9.8- page 229.</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b="1" dirty="0" smtClean="0">
                <a:latin typeface="Times New Roman" pitchFamily="18" charset="0"/>
                <a:cs typeface="Times New Roman" pitchFamily="18" charset="0"/>
              </a:rPr>
              <a:t>COMPARING PHOTOSYNTHESIS AND CELLULAR RESPIRATION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152400" y="1143000"/>
            <a:ext cx="8763000" cy="5562600"/>
          </a:xfrm>
        </p:spPr>
        <p:txBody>
          <a:bodyPr>
            <a:noAutofit/>
          </a:bodyPr>
          <a:lstStyle/>
          <a:p>
            <a:pPr>
              <a:buBlip>
                <a:blip r:embed="rId3"/>
              </a:buBlip>
            </a:pPr>
            <a:r>
              <a:rPr lang="en-US" sz="1800" dirty="0" smtClean="0">
                <a:latin typeface="Times New Roman" pitchFamily="18" charset="0"/>
                <a:cs typeface="Times New Roman" pitchFamily="18" charset="0"/>
              </a:rPr>
              <a:t>Photosynthesis (P</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&amp; Cell </a:t>
            </a:r>
            <a:r>
              <a:rPr lang="en-US" sz="1800" dirty="0" smtClean="0">
                <a:latin typeface="Times New Roman" pitchFamily="18" charset="0"/>
                <a:cs typeface="Times New Roman" pitchFamily="18" charset="0"/>
              </a:rPr>
              <a:t>Respiration (R</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are </a:t>
            </a:r>
            <a:r>
              <a:rPr lang="en-US" sz="1800" dirty="0" smtClean="0">
                <a:latin typeface="Times New Roman" pitchFamily="18" charset="0"/>
                <a:cs typeface="Times New Roman" pitchFamily="18" charset="0"/>
              </a:rPr>
              <a:t>opposite chemical </a:t>
            </a:r>
            <a:r>
              <a:rPr lang="en-US" sz="1800" dirty="0">
                <a:latin typeface="Times New Roman" pitchFamily="18" charset="0"/>
                <a:cs typeface="Times New Roman" pitchFamily="18" charset="0"/>
              </a:rPr>
              <a:t>reactions</a:t>
            </a:r>
          </a:p>
          <a:p>
            <a:pPr>
              <a:buBlip>
                <a:blip r:embed="rId3"/>
              </a:buBlip>
            </a:pPr>
            <a:r>
              <a:rPr lang="en-US" sz="1800" dirty="0" smtClean="0">
                <a:latin typeface="Times New Roman" pitchFamily="18" charset="0"/>
                <a:cs typeface="Times New Roman" pitchFamily="18" charset="0"/>
              </a:rPr>
              <a:t>	They </a:t>
            </a:r>
            <a:r>
              <a:rPr lang="en-US" sz="1800" dirty="0">
                <a:latin typeface="Times New Roman" pitchFamily="18" charset="0"/>
                <a:cs typeface="Times New Roman" pitchFamily="18" charset="0"/>
              </a:rPr>
              <a:t>are the reverse of each </a:t>
            </a:r>
            <a:r>
              <a:rPr lang="en-US" sz="1800" dirty="0" smtClean="0">
                <a:latin typeface="Times New Roman" pitchFamily="18" charset="0"/>
                <a:cs typeface="Times New Roman" pitchFamily="18" charset="0"/>
              </a:rPr>
              <a:t>other</a:t>
            </a:r>
          </a:p>
          <a:p>
            <a:pPr>
              <a:buBlip>
                <a:blip r:embed="rId3"/>
              </a:buBlip>
            </a:pPr>
            <a:r>
              <a:rPr lang="en-US" sz="1800" dirty="0">
                <a:latin typeface="Times New Roman" pitchFamily="18" charset="0"/>
                <a:cs typeface="Times New Roman" pitchFamily="18" charset="0"/>
              </a:rPr>
              <a:t>	</a:t>
            </a:r>
            <a:r>
              <a:rPr lang="en-US" sz="1800" dirty="0" smtClean="0">
                <a:latin typeface="Times New Roman" pitchFamily="18" charset="0"/>
                <a:cs typeface="Times New Roman" pitchFamily="18" charset="0"/>
              </a:rPr>
              <a:t>P</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removes  CO</a:t>
            </a:r>
            <a:r>
              <a:rPr lang="en-US" sz="1800" baseline="-25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from the  atmosphere</a:t>
            </a:r>
            <a:endParaRPr lang="en-US" sz="1800" dirty="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	R</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puts it back</a:t>
            </a:r>
          </a:p>
          <a:p>
            <a:pPr>
              <a:buBlip>
                <a:blip r:embed="rId3"/>
              </a:buBlip>
            </a:pPr>
            <a:endParaRPr lang="en-US" sz="1800" dirty="0" smtClean="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P</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releases O</a:t>
            </a:r>
            <a:r>
              <a:rPr lang="en-US" sz="1800" baseline="-25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and </a:t>
            </a:r>
            <a:r>
              <a:rPr lang="en-US" sz="1800" dirty="0" smtClean="0">
                <a:latin typeface="Times New Roman" pitchFamily="18" charset="0"/>
                <a:cs typeface="Times New Roman" pitchFamily="18" charset="0"/>
              </a:rPr>
              <a:t>R</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uses O</a:t>
            </a:r>
            <a:r>
              <a:rPr lang="en-US" sz="1800" baseline="-25000" dirty="0" smtClean="0">
                <a:latin typeface="Times New Roman" pitchFamily="18" charset="0"/>
                <a:cs typeface="Times New Roman" pitchFamily="18" charset="0"/>
              </a:rPr>
              <a:t>2</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to release energy </a:t>
            </a:r>
            <a:r>
              <a:rPr lang="en-US" sz="1800" dirty="0" smtClean="0">
                <a:latin typeface="Times New Roman" pitchFamily="18" charset="0"/>
                <a:cs typeface="Times New Roman" pitchFamily="18" charset="0"/>
              </a:rPr>
              <a:t> (ATP) from </a:t>
            </a:r>
            <a:r>
              <a:rPr lang="en-US" sz="1800" dirty="0">
                <a:latin typeface="Times New Roman" pitchFamily="18" charset="0"/>
                <a:cs typeface="Times New Roman" pitchFamily="18" charset="0"/>
              </a:rPr>
              <a:t>food.</a:t>
            </a:r>
          </a:p>
          <a:p>
            <a:pPr>
              <a:buBlip>
                <a:blip r:embed="rId3"/>
              </a:buBlip>
            </a:pPr>
            <a:endParaRPr lang="en-US" sz="1800" dirty="0" smtClean="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Products </a:t>
            </a:r>
            <a:r>
              <a:rPr lang="en-US" sz="1800" dirty="0">
                <a:latin typeface="Times New Roman" pitchFamily="18" charset="0"/>
                <a:cs typeface="Times New Roman" pitchFamily="18" charset="0"/>
              </a:rPr>
              <a:t>of </a:t>
            </a:r>
            <a:r>
              <a:rPr lang="en-US" sz="1800" dirty="0" smtClean="0">
                <a:latin typeface="Times New Roman" pitchFamily="18" charset="0"/>
                <a:cs typeface="Times New Roman" pitchFamily="18" charset="0"/>
              </a:rPr>
              <a:t>P</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a:t>
            </a:r>
            <a:r>
              <a:rPr lang="en-US" sz="1800" dirty="0">
                <a:latin typeface="Times New Roman" pitchFamily="18" charset="0"/>
                <a:cs typeface="Times New Roman" pitchFamily="18" charset="0"/>
              </a:rPr>
              <a:t>are the reactants of </a:t>
            </a:r>
            <a:r>
              <a:rPr lang="en-US" sz="1800" dirty="0" smtClean="0">
                <a:latin typeface="Times New Roman" pitchFamily="18" charset="0"/>
                <a:cs typeface="Times New Roman" pitchFamily="18" charset="0"/>
              </a:rPr>
              <a:t> R</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a:t>
            </a:r>
            <a:endParaRPr lang="en-US" sz="1800" dirty="0">
              <a:latin typeface="Times New Roman" pitchFamily="18" charset="0"/>
              <a:cs typeface="Times New Roman" pitchFamily="18" charset="0"/>
            </a:endParaRPr>
          </a:p>
          <a:p>
            <a:pPr>
              <a:buBlip>
                <a:blip r:embed="rId3"/>
              </a:buBlip>
            </a:pPr>
            <a:endParaRPr lang="en-US" sz="1800" dirty="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Products </a:t>
            </a:r>
            <a:r>
              <a:rPr lang="en-US" sz="1800" dirty="0">
                <a:latin typeface="Times New Roman" pitchFamily="18" charset="0"/>
                <a:cs typeface="Times New Roman" pitchFamily="18" charset="0"/>
              </a:rPr>
              <a:t>of </a:t>
            </a:r>
            <a:r>
              <a:rPr lang="en-US" sz="1800" dirty="0" smtClean="0">
                <a:latin typeface="Times New Roman" pitchFamily="18" charset="0"/>
                <a:cs typeface="Times New Roman" pitchFamily="18" charset="0"/>
              </a:rPr>
              <a:t>R</a:t>
            </a:r>
            <a:r>
              <a:rPr lang="en-US" sz="1800" baseline="-25000" dirty="0" smtClean="0">
                <a:latin typeface="Times New Roman" pitchFamily="18" charset="0"/>
                <a:cs typeface="Times New Roman" pitchFamily="18" charset="0"/>
              </a:rPr>
              <a:t>S</a:t>
            </a:r>
            <a:r>
              <a:rPr lang="en-US" sz="1800" dirty="0" smtClean="0">
                <a:latin typeface="Times New Roman" pitchFamily="18" charset="0"/>
                <a:cs typeface="Times New Roman" pitchFamily="18" charset="0"/>
              </a:rPr>
              <a:t> are </a:t>
            </a:r>
            <a:r>
              <a:rPr lang="en-US" sz="1800" dirty="0">
                <a:latin typeface="Times New Roman" pitchFamily="18" charset="0"/>
                <a:cs typeface="Times New Roman" pitchFamily="18" charset="0"/>
              </a:rPr>
              <a:t>the reactants </a:t>
            </a:r>
            <a:r>
              <a:rPr lang="en-US" sz="1800" dirty="0" smtClean="0">
                <a:latin typeface="Times New Roman" pitchFamily="18" charset="0"/>
                <a:cs typeface="Times New Roman" pitchFamily="18" charset="0"/>
              </a:rPr>
              <a:t>for P</a:t>
            </a:r>
            <a:r>
              <a:rPr lang="en-US" sz="1800" baseline="-25000" dirty="0" smtClean="0">
                <a:latin typeface="Times New Roman" pitchFamily="18" charset="0"/>
                <a:cs typeface="Times New Roman" pitchFamily="18" charset="0"/>
              </a:rPr>
              <a:t>s</a:t>
            </a:r>
            <a:r>
              <a:rPr lang="en-US" sz="1800" dirty="0">
                <a:latin typeface="Times New Roman" pitchFamily="18" charset="0"/>
                <a:cs typeface="Times New Roman" pitchFamily="18" charset="0"/>
              </a:rPr>
              <a:t>.</a:t>
            </a:r>
          </a:p>
          <a:p>
            <a:pPr>
              <a:buBlip>
                <a:blip r:embed="rId3"/>
              </a:buBlip>
            </a:pPr>
            <a:endParaRPr lang="en-US" sz="1800" dirty="0" smtClean="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Cell </a:t>
            </a:r>
            <a:r>
              <a:rPr lang="en-US" sz="1800" dirty="0">
                <a:latin typeface="Times New Roman" pitchFamily="18" charset="0"/>
                <a:cs typeface="Times New Roman" pitchFamily="18" charset="0"/>
              </a:rPr>
              <a:t>respiration takes place in all eukaryotes and </a:t>
            </a:r>
            <a:r>
              <a:rPr lang="en-US" sz="1800" dirty="0" smtClean="0">
                <a:latin typeface="Times New Roman" pitchFamily="18" charset="0"/>
                <a:cs typeface="Times New Roman" pitchFamily="18" charset="0"/>
              </a:rPr>
              <a:t> some </a:t>
            </a:r>
            <a:r>
              <a:rPr lang="en-US" sz="1800" dirty="0">
                <a:latin typeface="Times New Roman" pitchFamily="18" charset="0"/>
                <a:cs typeface="Times New Roman" pitchFamily="18" charset="0"/>
              </a:rPr>
              <a:t>prokaryotes</a:t>
            </a:r>
            <a:r>
              <a:rPr lang="en-US" sz="1800" dirty="0" smtClean="0">
                <a:latin typeface="Times New Roman" pitchFamily="18" charset="0"/>
                <a:cs typeface="Times New Roman" pitchFamily="18" charset="0"/>
              </a:rPr>
              <a:t>.</a:t>
            </a:r>
          </a:p>
          <a:p>
            <a:pPr>
              <a:buBlip>
                <a:blip r:embed="rId3"/>
              </a:buBlip>
            </a:pPr>
            <a:endParaRPr lang="en-US" sz="1800" dirty="0" smtClean="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Photosynthesis </a:t>
            </a:r>
            <a:r>
              <a:rPr lang="en-US" sz="1800" dirty="0">
                <a:latin typeface="Times New Roman" pitchFamily="18" charset="0"/>
                <a:cs typeface="Times New Roman" pitchFamily="18" charset="0"/>
              </a:rPr>
              <a:t>takes place only in plants, algae </a:t>
            </a:r>
            <a:r>
              <a:rPr lang="en-US" sz="1800" dirty="0" smtClean="0">
                <a:latin typeface="Times New Roman" pitchFamily="18" charset="0"/>
                <a:cs typeface="Times New Roman" pitchFamily="18" charset="0"/>
              </a:rPr>
              <a:t>and </a:t>
            </a:r>
            <a:r>
              <a:rPr lang="en-US" sz="1800" dirty="0">
                <a:latin typeface="Times New Roman" pitchFamily="18" charset="0"/>
                <a:cs typeface="Times New Roman" pitchFamily="18" charset="0"/>
              </a:rPr>
              <a:t>some bacteria</a:t>
            </a:r>
            <a:r>
              <a:rPr lang="en-US" sz="1800" dirty="0" smtClean="0">
                <a:latin typeface="Times New Roman" pitchFamily="18" charset="0"/>
                <a:cs typeface="Times New Roman" pitchFamily="18" charset="0"/>
              </a:rPr>
              <a:t>.</a:t>
            </a:r>
          </a:p>
          <a:p>
            <a:pPr>
              <a:buBlip>
                <a:blip r:embed="rId3"/>
              </a:buBlip>
            </a:pPr>
            <a:endParaRPr lang="en-US" sz="1800" dirty="0" smtClean="0">
              <a:latin typeface="Times New Roman" pitchFamily="18" charset="0"/>
              <a:cs typeface="Times New Roman" pitchFamily="18" charset="0"/>
            </a:endParaRPr>
          </a:p>
          <a:p>
            <a:pPr>
              <a:buBlip>
                <a:blip r:embed="rId3"/>
              </a:buBlip>
            </a:pPr>
            <a:r>
              <a:rPr lang="en-US" sz="1800" dirty="0" smtClean="0">
                <a:latin typeface="Times New Roman" pitchFamily="18" charset="0"/>
                <a:cs typeface="Times New Roman" pitchFamily="18" charset="0"/>
              </a:rPr>
              <a:t>See Fig. 9-10, page. 232.</a:t>
            </a:r>
            <a:endParaRPr lang="en-US" sz="1800" dirty="0">
              <a:latin typeface="Times New Roman" pitchFamily="18" charset="0"/>
              <a:cs typeface="Times New Roman" pitchFamily="18" charset="0"/>
            </a:endParaRPr>
          </a:p>
          <a:p>
            <a:pPr>
              <a:buNone/>
            </a:pPr>
            <a:endParaRPr lang="en-US" sz="1800"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u="sng" dirty="0" smtClean="0">
                <a:latin typeface="Times New Roman" pitchFamily="18" charset="0"/>
                <a:cs typeface="Times New Roman" pitchFamily="18" charset="0"/>
              </a:rPr>
              <a:t>9–1	CHEMICAL PATHWAYS</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19200"/>
            <a:ext cx="8229600" cy="5334000"/>
          </a:xfrm>
        </p:spPr>
        <p:txBody>
          <a:bodyPr>
            <a:normAutofit fontScale="70000" lnSpcReduction="20000"/>
          </a:bodyPr>
          <a:lstStyle/>
          <a:p>
            <a:pPr marL="0" indent="0">
              <a:lnSpc>
                <a:spcPct val="120000"/>
              </a:lnSpc>
              <a:spcBef>
                <a:spcPts val="0"/>
              </a:spcBef>
              <a:buNone/>
            </a:pPr>
            <a:r>
              <a:rPr lang="en-US" sz="3600" b="1" dirty="0">
                <a:latin typeface="Times New Roman" pitchFamily="18" charset="0"/>
                <a:cs typeface="Times New Roman" pitchFamily="18" charset="0"/>
              </a:rPr>
              <a:t>Chemical Energy and </a:t>
            </a:r>
            <a:r>
              <a:rPr lang="en-US" sz="3600" b="1" dirty="0" smtClean="0">
                <a:latin typeface="Times New Roman" pitchFamily="18" charset="0"/>
                <a:cs typeface="Times New Roman" pitchFamily="18" charset="0"/>
              </a:rPr>
              <a:t>Food</a:t>
            </a:r>
          </a:p>
          <a:p>
            <a:pPr marL="0" indent="0">
              <a:lnSpc>
                <a:spcPct val="120000"/>
              </a:lnSpc>
              <a:spcBef>
                <a:spcPts val="0"/>
              </a:spcBef>
              <a:buNone/>
            </a:pPr>
            <a:endParaRPr lang="en-US" sz="3600" b="1" dirty="0">
              <a:latin typeface="Times New Roman" pitchFamily="18" charset="0"/>
              <a:cs typeface="Times New Roman" pitchFamily="18" charset="0"/>
            </a:endParaRPr>
          </a:p>
          <a:p>
            <a:pPr marL="0" indent="0">
              <a:lnSpc>
                <a:spcPct val="120000"/>
              </a:lnSpc>
              <a:spcBef>
                <a:spcPts val="0"/>
              </a:spcBef>
              <a:buBlip>
                <a:blip r:embed="rId3"/>
              </a:buBlip>
            </a:pPr>
            <a:r>
              <a:rPr lang="en-US" sz="3600" dirty="0" smtClean="0">
                <a:latin typeface="Times New Roman" pitchFamily="18" charset="0"/>
                <a:cs typeface="Times New Roman" pitchFamily="18" charset="0"/>
              </a:rPr>
              <a:t>Calorie </a:t>
            </a:r>
            <a:r>
              <a:rPr lang="en-US" sz="3600" dirty="0">
                <a:latin typeface="Times New Roman" pitchFamily="18" charset="0"/>
                <a:cs typeface="Times New Roman" pitchFamily="18" charset="0"/>
              </a:rPr>
              <a:t>– amount of energy needed to </a:t>
            </a:r>
            <a:r>
              <a:rPr lang="en-US" sz="3600" dirty="0" smtClean="0">
                <a:latin typeface="Times New Roman" pitchFamily="18" charset="0"/>
                <a:cs typeface="Times New Roman" pitchFamily="18" charset="0"/>
              </a:rPr>
              <a:t>raise1 gram of</a:t>
            </a:r>
          </a:p>
          <a:p>
            <a:pPr marL="0" indent="0">
              <a:lnSpc>
                <a:spcPct val="120000"/>
              </a:lnSpc>
              <a:spcBef>
                <a:spcPts val="0"/>
              </a:spcBef>
              <a:buBlip>
                <a:blip r:embed="rId3"/>
              </a:buBlip>
            </a:pPr>
            <a:r>
              <a:rPr lang="en-US" sz="3600" dirty="0" smtClean="0">
                <a:latin typeface="Times New Roman" pitchFamily="18" charset="0"/>
                <a:cs typeface="Times New Roman" pitchFamily="18" charset="0"/>
              </a:rPr>
              <a:t>water </a:t>
            </a:r>
            <a:r>
              <a:rPr lang="en-US" sz="3600" dirty="0">
                <a:latin typeface="Times New Roman" pitchFamily="18" charset="0"/>
                <a:cs typeface="Times New Roman" pitchFamily="18" charset="0"/>
              </a:rPr>
              <a:t>1</a:t>
            </a:r>
            <a:r>
              <a:rPr lang="en-US" sz="3600" baseline="30000" dirty="0">
                <a:latin typeface="Times New Roman" pitchFamily="18" charset="0"/>
                <a:cs typeface="Times New Roman" pitchFamily="18" charset="0"/>
              </a:rPr>
              <a:t>0</a:t>
            </a:r>
            <a:r>
              <a:rPr lang="en-US" sz="3600" dirty="0">
                <a:latin typeface="Times New Roman" pitchFamily="18" charset="0"/>
                <a:cs typeface="Times New Roman" pitchFamily="18" charset="0"/>
              </a:rPr>
              <a:t> </a:t>
            </a:r>
            <a:r>
              <a:rPr lang="en-US" sz="3600" dirty="0" err="1">
                <a:latin typeface="Times New Roman" pitchFamily="18" charset="0"/>
                <a:cs typeface="Times New Roman" pitchFamily="18" charset="0"/>
              </a:rPr>
              <a:t>Celcius</a:t>
            </a:r>
            <a:r>
              <a:rPr lang="en-US" sz="3600" dirty="0" smtClean="0">
                <a:latin typeface="Times New Roman" pitchFamily="18" charset="0"/>
                <a:cs typeface="Times New Roman" pitchFamily="18" charset="0"/>
              </a:rPr>
              <a:t>.</a:t>
            </a:r>
            <a:endParaRPr lang="en-US" sz="3600" dirty="0">
              <a:latin typeface="Times New Roman" pitchFamily="18" charset="0"/>
              <a:cs typeface="Times New Roman" pitchFamily="18" charset="0"/>
            </a:endParaRPr>
          </a:p>
          <a:p>
            <a:pPr marL="0" indent="0">
              <a:lnSpc>
                <a:spcPct val="120000"/>
              </a:lnSpc>
              <a:spcBef>
                <a:spcPts val="0"/>
              </a:spcBef>
              <a:buBlip>
                <a:blip r:embed="rId3"/>
              </a:buBlip>
            </a:pPr>
            <a:endParaRPr lang="en-US" sz="3600" dirty="0" smtClean="0">
              <a:latin typeface="Times New Roman" pitchFamily="18" charset="0"/>
              <a:cs typeface="Times New Roman" pitchFamily="18" charset="0"/>
            </a:endParaRPr>
          </a:p>
          <a:p>
            <a:pPr marL="0" indent="0">
              <a:lnSpc>
                <a:spcPct val="120000"/>
              </a:lnSpc>
              <a:spcBef>
                <a:spcPts val="0"/>
              </a:spcBef>
              <a:buBlip>
                <a:blip r:embed="rId3"/>
              </a:buBlip>
            </a:pPr>
            <a:r>
              <a:rPr lang="en-US" sz="3600" dirty="0" smtClean="0">
                <a:latin typeface="Times New Roman" pitchFamily="18" charset="0"/>
                <a:cs typeface="Times New Roman" pitchFamily="18" charset="0"/>
              </a:rPr>
              <a:t>Cells </a:t>
            </a:r>
            <a:r>
              <a:rPr lang="en-US" sz="3600" dirty="0">
                <a:latin typeface="Times New Roman" pitchFamily="18" charset="0"/>
                <a:cs typeface="Times New Roman" pitchFamily="18" charset="0"/>
              </a:rPr>
              <a:t>release energy from glucose gotten from </a:t>
            </a:r>
            <a:r>
              <a:rPr lang="en-US" sz="3600" dirty="0" smtClean="0">
                <a:latin typeface="Times New Roman" pitchFamily="18" charset="0"/>
                <a:cs typeface="Times New Roman" pitchFamily="18" charset="0"/>
              </a:rPr>
              <a:t>food</a:t>
            </a:r>
            <a:r>
              <a:rPr lang="en-US" sz="3600" dirty="0">
                <a:latin typeface="Times New Roman" pitchFamily="18" charset="0"/>
                <a:cs typeface="Times New Roman" pitchFamily="18" charset="0"/>
              </a:rPr>
              <a:t>.</a:t>
            </a:r>
          </a:p>
          <a:p>
            <a:pPr marL="0" indent="0">
              <a:lnSpc>
                <a:spcPct val="120000"/>
              </a:lnSpc>
              <a:spcBef>
                <a:spcPts val="0"/>
              </a:spcBef>
              <a:buBlip>
                <a:blip r:embed="rId3"/>
              </a:buBlip>
            </a:pPr>
            <a:endParaRPr lang="en-US" sz="3600" dirty="0" smtClean="0">
              <a:latin typeface="Times New Roman" pitchFamily="18" charset="0"/>
              <a:cs typeface="Times New Roman" pitchFamily="18" charset="0"/>
            </a:endParaRPr>
          </a:p>
          <a:p>
            <a:pPr marL="0" indent="0">
              <a:lnSpc>
                <a:spcPct val="120000"/>
              </a:lnSpc>
              <a:spcBef>
                <a:spcPts val="0"/>
              </a:spcBef>
              <a:buBlip>
                <a:blip r:embed="rId3"/>
              </a:buBlip>
            </a:pPr>
            <a:r>
              <a:rPr lang="en-US" sz="3600" dirty="0" smtClean="0">
                <a:latin typeface="Times New Roman" pitchFamily="18" charset="0"/>
                <a:cs typeface="Times New Roman" pitchFamily="18" charset="0"/>
              </a:rPr>
              <a:t>Process </a:t>
            </a:r>
            <a:r>
              <a:rPr lang="en-US" sz="3600" dirty="0">
                <a:latin typeface="Times New Roman" pitchFamily="18" charset="0"/>
                <a:cs typeface="Times New Roman" pitchFamily="18" charset="0"/>
              </a:rPr>
              <a:t>begins with glycolysis (splitting of a glucose molecule).</a:t>
            </a:r>
          </a:p>
          <a:p>
            <a:pPr marL="0" indent="0">
              <a:lnSpc>
                <a:spcPct val="120000"/>
              </a:lnSpc>
              <a:spcBef>
                <a:spcPts val="0"/>
              </a:spcBef>
              <a:buBlip>
                <a:blip r:embed="rId3"/>
              </a:buBlip>
            </a:pPr>
            <a:endParaRPr lang="en-US" sz="3600" dirty="0" smtClean="0">
              <a:latin typeface="Times New Roman" pitchFamily="18" charset="0"/>
              <a:cs typeface="Times New Roman" pitchFamily="18" charset="0"/>
            </a:endParaRPr>
          </a:p>
          <a:p>
            <a:pPr marL="0" indent="0">
              <a:lnSpc>
                <a:spcPct val="120000"/>
              </a:lnSpc>
              <a:spcBef>
                <a:spcPts val="0"/>
              </a:spcBef>
              <a:buBlip>
                <a:blip r:embed="rId3"/>
              </a:buBlip>
            </a:pPr>
            <a:r>
              <a:rPr lang="en-US" sz="3600" dirty="0" smtClean="0">
                <a:latin typeface="Times New Roman" pitchFamily="18" charset="0"/>
                <a:cs typeface="Times New Roman" pitchFamily="18" charset="0"/>
              </a:rPr>
              <a:t>If </a:t>
            </a:r>
            <a:r>
              <a:rPr lang="en-US" sz="3600" dirty="0">
                <a:latin typeface="Times New Roman" pitchFamily="18" charset="0"/>
                <a:cs typeface="Times New Roman" pitchFamily="18" charset="0"/>
              </a:rPr>
              <a:t>oxygen is </a:t>
            </a:r>
            <a:r>
              <a:rPr lang="en-US" sz="3600" dirty="0" smtClean="0">
                <a:latin typeface="Times New Roman" pitchFamily="18" charset="0"/>
                <a:cs typeface="Times New Roman" pitchFamily="18" charset="0"/>
              </a:rPr>
              <a:t>present (aerobic), </a:t>
            </a:r>
            <a:r>
              <a:rPr lang="en-US" sz="3600" dirty="0">
                <a:latin typeface="Times New Roman" pitchFamily="18" charset="0"/>
                <a:cs typeface="Times New Roman" pitchFamily="18" charset="0"/>
              </a:rPr>
              <a:t>it leads to </a:t>
            </a:r>
            <a:r>
              <a:rPr lang="en-US" sz="3600" dirty="0" err="1" smtClean="0">
                <a:latin typeface="Times New Roman" pitchFamily="18" charset="0"/>
                <a:cs typeface="Times New Roman" pitchFamily="18" charset="0"/>
              </a:rPr>
              <a:t>Kreb’s</a:t>
            </a:r>
            <a:r>
              <a:rPr lang="en-US" sz="3600" dirty="0" smtClean="0">
                <a:latin typeface="Times New Roman" pitchFamily="18" charset="0"/>
                <a:cs typeface="Times New Roman" pitchFamily="18" charset="0"/>
              </a:rPr>
              <a:t> Cycle &amp; Electron Transport Chain.</a:t>
            </a:r>
            <a:endParaRPr lang="en-US" sz="3600" dirty="0">
              <a:latin typeface="Times New Roman" pitchFamily="18" charset="0"/>
              <a:cs typeface="Times New Roman" pitchFamily="18" charset="0"/>
            </a:endParaRP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If </a:t>
            </a:r>
            <a:r>
              <a:rPr lang="en-US" dirty="0">
                <a:latin typeface="Times New Roman" pitchFamily="18" charset="0"/>
                <a:cs typeface="Times New Roman" pitchFamily="18" charset="0"/>
              </a:rPr>
              <a:t>oxygen is not </a:t>
            </a:r>
            <a:r>
              <a:rPr lang="en-US" dirty="0" smtClean="0">
                <a:latin typeface="Times New Roman" pitchFamily="18" charset="0"/>
                <a:cs typeface="Times New Roman" pitchFamily="18" charset="0"/>
              </a:rPr>
              <a:t>present (anaerobic), </a:t>
            </a:r>
            <a:r>
              <a:rPr lang="en-US" dirty="0">
                <a:latin typeface="Times New Roman" pitchFamily="18" charset="0"/>
                <a:cs typeface="Times New Roman" pitchFamily="18" charset="0"/>
              </a:rPr>
              <a:t>it leads to </a:t>
            </a:r>
            <a:r>
              <a:rPr lang="en-US" dirty="0" smtClean="0">
                <a:latin typeface="Times New Roman" pitchFamily="18" charset="0"/>
                <a:cs typeface="Times New Roman" pitchFamily="18" charset="0"/>
              </a:rPr>
              <a:t>fermentation.</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914400" y="231775"/>
            <a:ext cx="7772400" cy="1292225"/>
          </a:xfrm>
        </p:spPr>
        <p:txBody>
          <a:bodyPr>
            <a:normAutofit fontScale="90000"/>
          </a:bodyPr>
          <a:lstStyle/>
          <a:p>
            <a:r>
              <a:rPr lang="en-US" altLang="en-US" b="1" dirty="0" smtClean="0">
                <a:latin typeface="Times New Roman" pitchFamily="18" charset="0"/>
                <a:cs typeface="Times New Roman" pitchFamily="18" charset="0"/>
              </a:rPr>
              <a:t>Flowchart – Steps of Cellular Respiration</a:t>
            </a:r>
            <a:endParaRPr lang="en-US" altLang="en-US" b="1" dirty="0">
              <a:latin typeface="Times New Roman" pitchFamily="18" charset="0"/>
              <a:cs typeface="Times New Roman" pitchFamily="18" charset="0"/>
            </a:endParaRPr>
          </a:p>
        </p:txBody>
      </p:sp>
      <p:sp>
        <p:nvSpPr>
          <p:cNvPr id="31750" name="Line 6"/>
          <p:cNvSpPr>
            <a:spLocks noChangeShapeType="1"/>
          </p:cNvSpPr>
          <p:nvPr/>
        </p:nvSpPr>
        <p:spPr bwMode="auto">
          <a:xfrm>
            <a:off x="1862138" y="3633788"/>
            <a:ext cx="292100" cy="0"/>
          </a:xfrm>
          <a:prstGeom prst="line">
            <a:avLst/>
          </a:prstGeom>
          <a:noFill/>
          <a:ln w="9525">
            <a:solidFill>
              <a:schemeClr val="tx1"/>
            </a:solidFill>
            <a:round/>
            <a:headEnd/>
            <a:tailEnd type="triangle" w="med" len="med"/>
          </a:ln>
          <a:effectLst/>
        </p:spPr>
        <p:txBody>
          <a:bodyPr/>
          <a:lstStyle/>
          <a:p>
            <a:endParaRPr lang="en-US"/>
          </a:p>
        </p:txBody>
      </p:sp>
      <p:sp>
        <p:nvSpPr>
          <p:cNvPr id="31749" name="Rectangle 5"/>
          <p:cNvSpPr>
            <a:spLocks noChangeArrowheads="1"/>
          </p:cNvSpPr>
          <p:nvPr/>
        </p:nvSpPr>
        <p:spPr bwMode="auto">
          <a:xfrm>
            <a:off x="577850" y="2719388"/>
            <a:ext cx="1298575" cy="1825625"/>
          </a:xfrm>
          <a:prstGeom prst="rect">
            <a:avLst/>
          </a:prstGeom>
          <a:solidFill>
            <a:srgbClr val="CCCCFF"/>
          </a:solidFill>
          <a:ln w="9525">
            <a:solidFill>
              <a:schemeClr val="tx1"/>
            </a:solidFill>
            <a:miter lim="800000"/>
            <a:headEnd/>
            <a:tailEnd/>
          </a:ln>
          <a:effectLst/>
        </p:spPr>
        <p:txBody>
          <a:bodyPr wrap="none" lIns="0" tIns="0" rIns="0" bIns="0" anchor="ctr"/>
          <a:lstStyle/>
          <a:p>
            <a:pPr algn="ctr"/>
            <a:endParaRPr lang="en-US" altLang="en-US"/>
          </a:p>
        </p:txBody>
      </p:sp>
      <p:sp>
        <p:nvSpPr>
          <p:cNvPr id="31751" name="Line 7"/>
          <p:cNvSpPr>
            <a:spLocks noChangeShapeType="1"/>
          </p:cNvSpPr>
          <p:nvPr/>
        </p:nvSpPr>
        <p:spPr bwMode="auto">
          <a:xfrm>
            <a:off x="3471863" y="3633788"/>
            <a:ext cx="292100" cy="0"/>
          </a:xfrm>
          <a:prstGeom prst="line">
            <a:avLst/>
          </a:prstGeom>
          <a:noFill/>
          <a:ln w="9525">
            <a:solidFill>
              <a:schemeClr val="tx1"/>
            </a:solidFill>
            <a:round/>
            <a:headEnd/>
            <a:tailEnd type="triangle" w="med" len="med"/>
          </a:ln>
          <a:effectLst/>
        </p:spPr>
        <p:txBody>
          <a:bodyPr/>
          <a:lstStyle/>
          <a:p>
            <a:endParaRPr lang="en-US"/>
          </a:p>
        </p:txBody>
      </p:sp>
      <p:sp>
        <p:nvSpPr>
          <p:cNvPr id="31752" name="Rectangle 8"/>
          <p:cNvSpPr>
            <a:spLocks noChangeArrowheads="1"/>
          </p:cNvSpPr>
          <p:nvPr/>
        </p:nvSpPr>
        <p:spPr bwMode="auto">
          <a:xfrm>
            <a:off x="2187575" y="2719388"/>
            <a:ext cx="1298575" cy="1825625"/>
          </a:xfrm>
          <a:prstGeom prst="rect">
            <a:avLst/>
          </a:prstGeom>
          <a:solidFill>
            <a:srgbClr val="CCCCFF"/>
          </a:solidFill>
          <a:ln w="9525">
            <a:solidFill>
              <a:schemeClr val="tx1"/>
            </a:solidFill>
            <a:miter lim="800000"/>
            <a:headEnd/>
            <a:tailEnd/>
          </a:ln>
          <a:effectLst/>
        </p:spPr>
        <p:txBody>
          <a:bodyPr wrap="none" anchor="ctr"/>
          <a:lstStyle/>
          <a:p>
            <a:pPr algn="ctr"/>
            <a:endParaRPr lang="en-US" altLang="en-US"/>
          </a:p>
        </p:txBody>
      </p:sp>
      <p:sp>
        <p:nvSpPr>
          <p:cNvPr id="31753" name="Line 9"/>
          <p:cNvSpPr>
            <a:spLocks noChangeShapeType="1"/>
          </p:cNvSpPr>
          <p:nvPr/>
        </p:nvSpPr>
        <p:spPr bwMode="auto">
          <a:xfrm>
            <a:off x="5081588" y="3632200"/>
            <a:ext cx="292100" cy="0"/>
          </a:xfrm>
          <a:prstGeom prst="line">
            <a:avLst/>
          </a:prstGeom>
          <a:noFill/>
          <a:ln w="9525">
            <a:solidFill>
              <a:schemeClr val="tx1"/>
            </a:solidFill>
            <a:round/>
            <a:headEnd/>
            <a:tailEnd type="triangle" w="med" len="med"/>
          </a:ln>
          <a:effectLst/>
        </p:spPr>
        <p:txBody>
          <a:bodyPr/>
          <a:lstStyle/>
          <a:p>
            <a:endParaRPr lang="en-US"/>
          </a:p>
        </p:txBody>
      </p:sp>
      <p:sp>
        <p:nvSpPr>
          <p:cNvPr id="31754" name="Rectangle 10"/>
          <p:cNvSpPr>
            <a:spLocks noChangeArrowheads="1"/>
          </p:cNvSpPr>
          <p:nvPr/>
        </p:nvSpPr>
        <p:spPr bwMode="auto">
          <a:xfrm>
            <a:off x="3797300" y="2719388"/>
            <a:ext cx="1298575" cy="1825625"/>
          </a:xfrm>
          <a:prstGeom prst="rect">
            <a:avLst/>
          </a:prstGeom>
          <a:solidFill>
            <a:srgbClr val="CCCCFF"/>
          </a:solidFill>
          <a:ln w="9525">
            <a:solidFill>
              <a:schemeClr val="tx1"/>
            </a:solidFill>
            <a:miter lim="800000"/>
            <a:headEnd/>
            <a:tailEnd/>
          </a:ln>
          <a:effectLst/>
        </p:spPr>
        <p:txBody>
          <a:bodyPr wrap="none" anchor="ctr"/>
          <a:lstStyle/>
          <a:p>
            <a:pPr algn="ctr"/>
            <a:endParaRPr lang="en-US" altLang="en-US"/>
          </a:p>
        </p:txBody>
      </p:sp>
      <p:sp>
        <p:nvSpPr>
          <p:cNvPr id="31755" name="Line 11"/>
          <p:cNvSpPr>
            <a:spLocks noChangeShapeType="1"/>
          </p:cNvSpPr>
          <p:nvPr/>
        </p:nvSpPr>
        <p:spPr bwMode="auto">
          <a:xfrm>
            <a:off x="6691313" y="3632200"/>
            <a:ext cx="292100" cy="0"/>
          </a:xfrm>
          <a:prstGeom prst="line">
            <a:avLst/>
          </a:prstGeom>
          <a:noFill/>
          <a:ln w="9525">
            <a:solidFill>
              <a:schemeClr val="tx1"/>
            </a:solidFill>
            <a:round/>
            <a:headEnd/>
            <a:tailEnd type="triangle" w="med" len="med"/>
          </a:ln>
          <a:effectLst/>
        </p:spPr>
        <p:txBody>
          <a:bodyPr/>
          <a:lstStyle/>
          <a:p>
            <a:endParaRPr lang="en-US"/>
          </a:p>
        </p:txBody>
      </p:sp>
      <p:sp>
        <p:nvSpPr>
          <p:cNvPr id="31756" name="Rectangle 12"/>
          <p:cNvSpPr>
            <a:spLocks noChangeArrowheads="1"/>
          </p:cNvSpPr>
          <p:nvPr/>
        </p:nvSpPr>
        <p:spPr bwMode="auto">
          <a:xfrm>
            <a:off x="5407025" y="2719388"/>
            <a:ext cx="1298575" cy="1825625"/>
          </a:xfrm>
          <a:prstGeom prst="rect">
            <a:avLst/>
          </a:prstGeom>
          <a:solidFill>
            <a:srgbClr val="CCCCFF"/>
          </a:solidFill>
          <a:ln w="9525">
            <a:solidFill>
              <a:schemeClr val="tx1"/>
            </a:solidFill>
            <a:miter lim="800000"/>
            <a:headEnd/>
            <a:tailEnd/>
          </a:ln>
          <a:effectLst/>
        </p:spPr>
        <p:txBody>
          <a:bodyPr wrap="none" anchor="ctr"/>
          <a:lstStyle/>
          <a:p>
            <a:pPr algn="ctr"/>
            <a:endParaRPr lang="en-US" altLang="en-US"/>
          </a:p>
        </p:txBody>
      </p:sp>
      <p:sp>
        <p:nvSpPr>
          <p:cNvPr id="31758" name="Rectangle 14"/>
          <p:cNvSpPr>
            <a:spLocks noChangeArrowheads="1"/>
          </p:cNvSpPr>
          <p:nvPr/>
        </p:nvSpPr>
        <p:spPr bwMode="auto">
          <a:xfrm>
            <a:off x="7016750" y="2719388"/>
            <a:ext cx="1298575" cy="1825625"/>
          </a:xfrm>
          <a:prstGeom prst="rect">
            <a:avLst/>
          </a:prstGeom>
          <a:solidFill>
            <a:srgbClr val="CCCCFF"/>
          </a:solidFill>
          <a:ln w="9525">
            <a:solidFill>
              <a:schemeClr val="tx1"/>
            </a:solidFill>
            <a:miter lim="800000"/>
            <a:headEnd/>
            <a:tailEnd/>
          </a:ln>
          <a:effectLst/>
        </p:spPr>
        <p:txBody>
          <a:bodyPr wrap="none" anchor="ctr"/>
          <a:lstStyle/>
          <a:p>
            <a:pPr algn="ctr"/>
            <a:endParaRPr lang="en-US" altLang="en-US"/>
          </a:p>
        </p:txBody>
      </p:sp>
      <p:sp>
        <p:nvSpPr>
          <p:cNvPr id="31766" name="Rectangle 22"/>
          <p:cNvSpPr>
            <a:spLocks noChangeArrowheads="1"/>
          </p:cNvSpPr>
          <p:nvPr/>
        </p:nvSpPr>
        <p:spPr bwMode="auto">
          <a:xfrm>
            <a:off x="577850" y="2724150"/>
            <a:ext cx="1298575" cy="1825625"/>
          </a:xfrm>
          <a:prstGeom prst="rect">
            <a:avLst/>
          </a:prstGeom>
          <a:noFill/>
          <a:ln w="9525">
            <a:noFill/>
            <a:miter lim="800000"/>
            <a:headEnd/>
            <a:tailEnd/>
          </a:ln>
          <a:effectLst/>
        </p:spPr>
        <p:txBody>
          <a:bodyPr wrap="none" anchor="ctr"/>
          <a:lstStyle/>
          <a:p>
            <a:pPr algn="ctr"/>
            <a:r>
              <a:rPr lang="en-US" altLang="en-US"/>
              <a:t>Glucose</a:t>
            </a:r>
            <a:br>
              <a:rPr lang="en-US" altLang="en-US"/>
            </a:br>
            <a:r>
              <a:rPr lang="en-US" altLang="en-US"/>
              <a:t>(C</a:t>
            </a:r>
            <a:r>
              <a:rPr lang="en-US" altLang="en-US" baseline="-25000"/>
              <a:t>6</a:t>
            </a:r>
            <a:r>
              <a:rPr lang="en-US" altLang="en-US"/>
              <a:t>H</a:t>
            </a:r>
            <a:r>
              <a:rPr lang="en-US" altLang="en-US" baseline="-25000"/>
              <a:t>12</a:t>
            </a:r>
            <a:r>
              <a:rPr lang="en-US" altLang="en-US"/>
              <a:t>0</a:t>
            </a:r>
            <a:r>
              <a:rPr lang="en-US" altLang="en-US" baseline="-25000"/>
              <a:t>6</a:t>
            </a:r>
            <a:r>
              <a:rPr lang="en-US" altLang="en-US"/>
              <a:t>)</a:t>
            </a:r>
          </a:p>
          <a:p>
            <a:pPr algn="ctr"/>
            <a:r>
              <a:rPr lang="en-US" altLang="en-US"/>
              <a:t>+</a:t>
            </a:r>
          </a:p>
          <a:p>
            <a:pPr algn="ctr"/>
            <a:r>
              <a:rPr lang="en-US" altLang="en-US"/>
              <a:t>Oxygen</a:t>
            </a:r>
            <a:br>
              <a:rPr lang="en-US" altLang="en-US"/>
            </a:br>
            <a:r>
              <a:rPr lang="en-US" altLang="en-US"/>
              <a:t>(0</a:t>
            </a:r>
            <a:r>
              <a:rPr lang="en-US" altLang="en-US" baseline="-25000"/>
              <a:t>2</a:t>
            </a:r>
            <a:r>
              <a:rPr lang="en-US" altLang="en-US"/>
              <a:t>)</a:t>
            </a:r>
          </a:p>
        </p:txBody>
      </p:sp>
      <p:sp>
        <p:nvSpPr>
          <p:cNvPr id="31767" name="Rectangle 23"/>
          <p:cNvSpPr>
            <a:spLocks noChangeArrowheads="1"/>
          </p:cNvSpPr>
          <p:nvPr/>
        </p:nvSpPr>
        <p:spPr bwMode="auto">
          <a:xfrm>
            <a:off x="2187575" y="2724150"/>
            <a:ext cx="1298575" cy="1825625"/>
          </a:xfrm>
          <a:prstGeom prst="rect">
            <a:avLst/>
          </a:prstGeom>
          <a:noFill/>
          <a:ln w="9525">
            <a:noFill/>
            <a:miter lim="800000"/>
            <a:headEnd/>
            <a:tailEnd/>
          </a:ln>
          <a:effectLst/>
        </p:spPr>
        <p:txBody>
          <a:bodyPr wrap="none" lIns="0" tIns="0" rIns="0" bIns="0" anchor="ctr"/>
          <a:lstStyle/>
          <a:p>
            <a:pPr algn="ctr"/>
            <a:r>
              <a:rPr lang="en-US" altLang="en-US"/>
              <a:t>Glycolysis</a:t>
            </a:r>
          </a:p>
        </p:txBody>
      </p:sp>
      <p:sp>
        <p:nvSpPr>
          <p:cNvPr id="31768" name="Rectangle 24"/>
          <p:cNvSpPr>
            <a:spLocks noChangeArrowheads="1"/>
          </p:cNvSpPr>
          <p:nvPr/>
        </p:nvSpPr>
        <p:spPr bwMode="auto">
          <a:xfrm>
            <a:off x="3797300" y="2724150"/>
            <a:ext cx="1298575" cy="1825625"/>
          </a:xfrm>
          <a:prstGeom prst="rect">
            <a:avLst/>
          </a:prstGeom>
          <a:noFill/>
          <a:ln w="9525">
            <a:noFill/>
            <a:miter lim="800000"/>
            <a:headEnd/>
            <a:tailEnd/>
          </a:ln>
          <a:effectLst/>
        </p:spPr>
        <p:txBody>
          <a:bodyPr wrap="none" lIns="0" tIns="0" rIns="0" bIns="0" anchor="ctr"/>
          <a:lstStyle/>
          <a:p>
            <a:pPr algn="ctr"/>
            <a:r>
              <a:rPr lang="en-US" altLang="en-US"/>
              <a:t>Krebs</a:t>
            </a:r>
            <a:br>
              <a:rPr lang="en-US" altLang="en-US"/>
            </a:br>
            <a:r>
              <a:rPr lang="en-US" altLang="en-US"/>
              <a:t>Cycle</a:t>
            </a:r>
          </a:p>
        </p:txBody>
      </p:sp>
      <p:sp>
        <p:nvSpPr>
          <p:cNvPr id="31769" name="Rectangle 25"/>
          <p:cNvSpPr>
            <a:spLocks noChangeArrowheads="1"/>
          </p:cNvSpPr>
          <p:nvPr/>
        </p:nvSpPr>
        <p:spPr bwMode="auto">
          <a:xfrm>
            <a:off x="5407025" y="2724150"/>
            <a:ext cx="1298575" cy="1825625"/>
          </a:xfrm>
          <a:prstGeom prst="rect">
            <a:avLst/>
          </a:prstGeom>
          <a:noFill/>
          <a:ln w="9525">
            <a:noFill/>
            <a:miter lim="800000"/>
            <a:headEnd/>
            <a:tailEnd/>
          </a:ln>
          <a:effectLst/>
        </p:spPr>
        <p:txBody>
          <a:bodyPr wrap="none" lIns="0" tIns="0" rIns="0" bIns="0" anchor="ctr"/>
          <a:lstStyle/>
          <a:p>
            <a:pPr algn="ctr"/>
            <a:r>
              <a:rPr lang="en-US" altLang="en-US"/>
              <a:t>Electron</a:t>
            </a:r>
            <a:br>
              <a:rPr lang="en-US" altLang="en-US"/>
            </a:br>
            <a:r>
              <a:rPr lang="en-US" altLang="en-US"/>
              <a:t>Transport</a:t>
            </a:r>
            <a:br>
              <a:rPr lang="en-US" altLang="en-US"/>
            </a:br>
            <a:r>
              <a:rPr lang="en-US" altLang="en-US"/>
              <a:t>Chain</a:t>
            </a:r>
          </a:p>
        </p:txBody>
      </p:sp>
      <p:sp>
        <p:nvSpPr>
          <p:cNvPr id="31770" name="Rectangle 26"/>
          <p:cNvSpPr>
            <a:spLocks noChangeArrowheads="1"/>
          </p:cNvSpPr>
          <p:nvPr/>
        </p:nvSpPr>
        <p:spPr bwMode="auto">
          <a:xfrm>
            <a:off x="7016750" y="2724150"/>
            <a:ext cx="1298575" cy="1825625"/>
          </a:xfrm>
          <a:prstGeom prst="rect">
            <a:avLst/>
          </a:prstGeom>
          <a:noFill/>
          <a:ln w="9525">
            <a:noFill/>
            <a:miter lim="800000"/>
            <a:headEnd/>
            <a:tailEnd/>
          </a:ln>
          <a:effectLst/>
        </p:spPr>
        <p:txBody>
          <a:bodyPr wrap="none" lIns="0" tIns="0" rIns="0" bIns="0" anchor="ctr"/>
          <a:lstStyle/>
          <a:p>
            <a:pPr algn="ctr"/>
            <a:r>
              <a:rPr lang="en-US" altLang="en-US"/>
              <a:t>Carbon </a:t>
            </a:r>
          </a:p>
          <a:p>
            <a:pPr algn="ctr"/>
            <a:r>
              <a:rPr lang="en-US" altLang="en-US"/>
              <a:t>Dioxide</a:t>
            </a:r>
          </a:p>
          <a:p>
            <a:pPr algn="ctr"/>
            <a:r>
              <a:rPr lang="en-US" altLang="en-US"/>
              <a:t>(CO</a:t>
            </a:r>
            <a:r>
              <a:rPr lang="en-US" altLang="en-US" baseline="-25000"/>
              <a:t>2</a:t>
            </a:r>
            <a:r>
              <a:rPr lang="en-US" altLang="en-US"/>
              <a:t>)</a:t>
            </a:r>
          </a:p>
          <a:p>
            <a:pPr algn="ctr"/>
            <a:r>
              <a:rPr lang="en-US" altLang="en-US"/>
              <a:t>+</a:t>
            </a:r>
          </a:p>
          <a:p>
            <a:pPr algn="ctr"/>
            <a:r>
              <a:rPr lang="en-US" altLang="en-US"/>
              <a:t>Water</a:t>
            </a:r>
          </a:p>
          <a:p>
            <a:pPr algn="ctr"/>
            <a:r>
              <a:rPr lang="en-US" altLang="en-US"/>
              <a:t>(H</a:t>
            </a:r>
            <a:r>
              <a:rPr lang="en-US" altLang="en-US" baseline="-25000"/>
              <a:t>2</a:t>
            </a:r>
            <a:r>
              <a:rPr lang="en-US" altLang="en-US"/>
              <a:t>O)</a:t>
            </a:r>
          </a:p>
        </p:txBody>
      </p:sp>
      <p:sp>
        <p:nvSpPr>
          <p:cNvPr id="31774" name="Text Box 30"/>
          <p:cNvSpPr txBox="1">
            <a:spLocks noChangeArrowheads="1"/>
          </p:cNvSpPr>
          <p:nvPr/>
        </p:nvSpPr>
        <p:spPr bwMode="auto">
          <a:xfrm>
            <a:off x="3122613" y="1812925"/>
            <a:ext cx="2903537" cy="366713"/>
          </a:xfrm>
          <a:prstGeom prst="rect">
            <a:avLst/>
          </a:prstGeom>
          <a:noFill/>
          <a:ln w="9525">
            <a:noFill/>
            <a:miter lim="800000"/>
            <a:headEnd/>
            <a:tailEnd/>
          </a:ln>
          <a:effectLst/>
        </p:spPr>
        <p:txBody>
          <a:bodyPr>
            <a:spAutoFit/>
          </a:bodyPr>
          <a:lstStyle/>
          <a:p>
            <a:pPr algn="ctr">
              <a:spcBef>
                <a:spcPct val="50000"/>
              </a:spcBef>
            </a:pPr>
            <a:r>
              <a:rPr lang="en-US" altLang="en-US"/>
              <a:t>Cellular Respiration</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67"/>
                                        </p:tgtEl>
                                        <p:attrNameLst>
                                          <p:attrName>style.visibility</p:attrName>
                                        </p:attrNameLst>
                                      </p:cBhvr>
                                      <p:to>
                                        <p:strVal val="visible"/>
                                      </p:to>
                                    </p:set>
                                    <p:animEffect transition="in" filter="dissolve">
                                      <p:cBhvr>
                                        <p:cTn id="7" dur="500"/>
                                        <p:tgtEl>
                                          <p:spTgt spid="31767"/>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768"/>
                                        </p:tgtEl>
                                        <p:attrNameLst>
                                          <p:attrName>style.visibility</p:attrName>
                                        </p:attrNameLst>
                                      </p:cBhvr>
                                      <p:to>
                                        <p:strVal val="visible"/>
                                      </p:to>
                                    </p:set>
                                    <p:animEffect transition="in" filter="dissolve">
                                      <p:cBhvr>
                                        <p:cTn id="12" dur="500"/>
                                        <p:tgtEl>
                                          <p:spTgt spid="31768"/>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31769"/>
                                        </p:tgtEl>
                                        <p:attrNameLst>
                                          <p:attrName>style.visibility</p:attrName>
                                        </p:attrNameLst>
                                      </p:cBhvr>
                                      <p:to>
                                        <p:strVal val="visible"/>
                                      </p:to>
                                    </p:set>
                                    <p:animEffect transition="in" filter="dissolve">
                                      <p:cBhvr>
                                        <p:cTn id="17" dur="500"/>
                                        <p:tgtEl>
                                          <p:spTgt spid="31769"/>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31770"/>
                                        </p:tgtEl>
                                        <p:attrNameLst>
                                          <p:attrName>style.visibility</p:attrName>
                                        </p:attrNameLst>
                                      </p:cBhvr>
                                      <p:to>
                                        <p:strVal val="visible"/>
                                      </p:to>
                                    </p:set>
                                    <p:animEffect transition="in" filter="dissolve">
                                      <p:cBhvr>
                                        <p:cTn id="22" dur="500"/>
                                        <p:tgtEl>
                                          <p:spTgt spid="317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67" grpId="0" autoUpdateAnimBg="0"/>
      <p:bldP spid="31768" grpId="0" autoUpdateAnimBg="0"/>
      <p:bldP spid="31769" grpId="0" autoUpdateAnimBg="0"/>
      <p:bldP spid="31770"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6" name="Picture 2052" descr="bio_ch9_6027"/>
          <p:cNvPicPr>
            <a:picLocks noChangeAspect="1" noChangeArrowheads="1"/>
          </p:cNvPicPr>
          <p:nvPr/>
        </p:nvPicPr>
        <p:blipFill>
          <a:blip r:embed="rId3" cstate="print"/>
          <a:srcRect/>
          <a:stretch>
            <a:fillRect/>
          </a:stretch>
        </p:blipFill>
        <p:spPr bwMode="auto">
          <a:xfrm>
            <a:off x="485775" y="1828800"/>
            <a:ext cx="7358063" cy="3276600"/>
          </a:xfrm>
          <a:prstGeom prst="rect">
            <a:avLst/>
          </a:prstGeom>
          <a:noFill/>
        </p:spPr>
      </p:pic>
      <p:sp>
        <p:nvSpPr>
          <p:cNvPr id="8197" name="Text Box 2053"/>
          <p:cNvSpPr txBox="1">
            <a:spLocks noChangeArrowheads="1"/>
          </p:cNvSpPr>
          <p:nvPr/>
        </p:nvSpPr>
        <p:spPr bwMode="auto">
          <a:xfrm>
            <a:off x="457200" y="2438400"/>
            <a:ext cx="1524000" cy="304800"/>
          </a:xfrm>
          <a:prstGeom prst="rect">
            <a:avLst/>
          </a:prstGeom>
          <a:noFill/>
          <a:ln w="9525">
            <a:noFill/>
            <a:miter lim="800000"/>
            <a:headEnd/>
            <a:tailEnd/>
          </a:ln>
          <a:effectLst/>
        </p:spPr>
        <p:txBody>
          <a:bodyPr>
            <a:spAutoFit/>
          </a:bodyPr>
          <a:lstStyle/>
          <a:p>
            <a:pPr algn="ctr">
              <a:spcBef>
                <a:spcPct val="50000"/>
              </a:spcBef>
            </a:pPr>
            <a:r>
              <a:rPr lang="en-US" altLang="en-US" sz="1400" b="0"/>
              <a:t>Glucose</a:t>
            </a:r>
          </a:p>
        </p:txBody>
      </p:sp>
      <p:sp>
        <p:nvSpPr>
          <p:cNvPr id="8198" name="Text Box 2054"/>
          <p:cNvSpPr txBox="1">
            <a:spLocks noChangeArrowheads="1"/>
          </p:cNvSpPr>
          <p:nvPr/>
        </p:nvSpPr>
        <p:spPr bwMode="auto">
          <a:xfrm>
            <a:off x="2057400" y="3048000"/>
            <a:ext cx="1447800" cy="304800"/>
          </a:xfrm>
          <a:prstGeom prst="rect">
            <a:avLst/>
          </a:prstGeom>
          <a:noFill/>
          <a:ln w="9525">
            <a:noFill/>
            <a:miter lim="800000"/>
            <a:headEnd/>
            <a:tailEnd/>
          </a:ln>
          <a:effectLst/>
        </p:spPr>
        <p:txBody>
          <a:bodyPr>
            <a:spAutoFit/>
          </a:bodyPr>
          <a:lstStyle/>
          <a:p>
            <a:pPr algn="ctr">
              <a:spcBef>
                <a:spcPct val="50000"/>
              </a:spcBef>
            </a:pPr>
            <a:r>
              <a:rPr lang="en-US" altLang="en-US" sz="1400" b="0"/>
              <a:t>Glycolysis </a:t>
            </a:r>
          </a:p>
        </p:txBody>
      </p:sp>
      <p:sp>
        <p:nvSpPr>
          <p:cNvPr id="8199" name="Text Box 2055"/>
          <p:cNvSpPr txBox="1">
            <a:spLocks noChangeArrowheads="1"/>
          </p:cNvSpPr>
          <p:nvPr/>
        </p:nvSpPr>
        <p:spPr bwMode="auto">
          <a:xfrm>
            <a:off x="4267200" y="2971800"/>
            <a:ext cx="762000" cy="517525"/>
          </a:xfrm>
          <a:prstGeom prst="rect">
            <a:avLst/>
          </a:prstGeom>
          <a:noFill/>
          <a:ln w="9525">
            <a:noFill/>
            <a:miter lim="800000"/>
            <a:headEnd/>
            <a:tailEnd/>
          </a:ln>
          <a:effectLst/>
        </p:spPr>
        <p:txBody>
          <a:bodyPr>
            <a:spAutoFit/>
          </a:bodyPr>
          <a:lstStyle/>
          <a:p>
            <a:pPr algn="ctr">
              <a:spcBef>
                <a:spcPct val="50000"/>
              </a:spcBef>
            </a:pPr>
            <a:r>
              <a:rPr lang="en-US" altLang="en-US" sz="1400" b="0"/>
              <a:t>Krebs cycle          </a:t>
            </a:r>
          </a:p>
        </p:txBody>
      </p:sp>
      <p:sp>
        <p:nvSpPr>
          <p:cNvPr id="8200" name="Text Box 2056"/>
          <p:cNvSpPr txBox="1">
            <a:spLocks noChangeArrowheads="1"/>
          </p:cNvSpPr>
          <p:nvPr/>
        </p:nvSpPr>
        <p:spPr bwMode="auto">
          <a:xfrm>
            <a:off x="6019800" y="2971800"/>
            <a:ext cx="1295400" cy="517525"/>
          </a:xfrm>
          <a:prstGeom prst="rect">
            <a:avLst/>
          </a:prstGeom>
          <a:noFill/>
          <a:ln w="9525">
            <a:noFill/>
            <a:miter lim="800000"/>
            <a:headEnd/>
            <a:tailEnd/>
          </a:ln>
          <a:effectLst/>
        </p:spPr>
        <p:txBody>
          <a:bodyPr>
            <a:spAutoFit/>
          </a:bodyPr>
          <a:lstStyle/>
          <a:p>
            <a:pPr algn="l">
              <a:spcBef>
                <a:spcPct val="50000"/>
              </a:spcBef>
            </a:pPr>
            <a:r>
              <a:rPr lang="en-US" altLang="en-US" sz="1400" b="0"/>
              <a:t>Electron</a:t>
            </a:r>
            <a:br>
              <a:rPr lang="en-US" altLang="en-US" sz="1400" b="0"/>
            </a:br>
            <a:r>
              <a:rPr lang="en-US" altLang="en-US" sz="1400" b="0"/>
              <a:t>transport</a:t>
            </a:r>
          </a:p>
        </p:txBody>
      </p:sp>
      <p:sp>
        <p:nvSpPr>
          <p:cNvPr id="8201" name="Text Box 2057"/>
          <p:cNvSpPr txBox="1">
            <a:spLocks noChangeArrowheads="1"/>
          </p:cNvSpPr>
          <p:nvPr/>
        </p:nvSpPr>
        <p:spPr bwMode="auto">
          <a:xfrm>
            <a:off x="3733800" y="4648200"/>
            <a:ext cx="1600200" cy="517525"/>
          </a:xfrm>
          <a:prstGeom prst="rect">
            <a:avLst/>
          </a:prstGeom>
          <a:noFill/>
          <a:ln w="9525">
            <a:noFill/>
            <a:miter lim="800000"/>
            <a:headEnd/>
            <a:tailEnd/>
          </a:ln>
          <a:effectLst/>
        </p:spPr>
        <p:txBody>
          <a:bodyPr>
            <a:spAutoFit/>
          </a:bodyPr>
          <a:lstStyle/>
          <a:p>
            <a:pPr algn="ctr">
              <a:spcBef>
                <a:spcPct val="50000"/>
              </a:spcBef>
            </a:pPr>
            <a:r>
              <a:rPr lang="en-US" altLang="en-US" sz="1400" b="0" dirty="0"/>
              <a:t>Fermentation (without oxygen)</a:t>
            </a:r>
          </a:p>
        </p:txBody>
      </p:sp>
      <p:sp>
        <p:nvSpPr>
          <p:cNvPr id="8202" name="Text Box 2058"/>
          <p:cNvSpPr txBox="1">
            <a:spLocks noChangeArrowheads="1"/>
          </p:cNvSpPr>
          <p:nvPr/>
        </p:nvSpPr>
        <p:spPr bwMode="auto">
          <a:xfrm>
            <a:off x="7086600" y="4648200"/>
            <a:ext cx="1066800" cy="517525"/>
          </a:xfrm>
          <a:prstGeom prst="rect">
            <a:avLst/>
          </a:prstGeom>
          <a:noFill/>
          <a:ln w="9525">
            <a:noFill/>
            <a:miter lim="800000"/>
            <a:headEnd/>
            <a:tailEnd/>
          </a:ln>
          <a:effectLst/>
        </p:spPr>
        <p:txBody>
          <a:bodyPr>
            <a:spAutoFit/>
          </a:bodyPr>
          <a:lstStyle/>
          <a:p>
            <a:pPr algn="ctr">
              <a:spcBef>
                <a:spcPct val="50000"/>
              </a:spcBef>
            </a:pPr>
            <a:r>
              <a:rPr lang="en-US" altLang="en-US" sz="1400" b="0" dirty="0"/>
              <a:t>Alcohol or lactic acid</a:t>
            </a:r>
          </a:p>
        </p:txBody>
      </p:sp>
      <p:sp>
        <p:nvSpPr>
          <p:cNvPr id="8203" name="Rectangle 2059"/>
          <p:cNvSpPr>
            <a:spLocks noGrp="1" noChangeArrowheads="1"/>
          </p:cNvSpPr>
          <p:nvPr>
            <p:ph type="title"/>
          </p:nvPr>
        </p:nvSpPr>
        <p:spPr>
          <a:xfrm>
            <a:off x="609600" y="228600"/>
            <a:ext cx="7315200" cy="987425"/>
          </a:xfrm>
        </p:spPr>
        <p:txBody>
          <a:bodyPr>
            <a:normAutofit/>
          </a:bodyPr>
          <a:lstStyle/>
          <a:p>
            <a:r>
              <a:rPr lang="en-US" altLang="en-US" b="1" dirty="0" smtClean="0">
                <a:latin typeface="Times New Roman" pitchFamily="18" charset="0"/>
                <a:cs typeface="Times New Roman" pitchFamily="18" charset="0"/>
              </a:rPr>
              <a:t>CHEMICAL PATHWAYS</a:t>
            </a:r>
            <a:endParaRPr lang="en-US" altLang="en-US"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1143000"/>
          </a:xfrm>
        </p:spPr>
        <p:txBody>
          <a:bodyPr>
            <a:normAutofit fontScale="90000"/>
          </a:bodyPr>
          <a:lstStyle/>
          <a:p>
            <a:r>
              <a:rPr lang="en-US" b="1" dirty="0" smtClean="0">
                <a:latin typeface="Times New Roman" pitchFamily="18" charset="0"/>
                <a:cs typeface="Times New Roman" pitchFamily="18" charset="0"/>
              </a:rPr>
              <a:t>OVERVIEW OF CELLULAR RESPIRATION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5486400"/>
          </a:xfrm>
        </p:spPr>
        <p:txBody>
          <a:bodyPr>
            <a:normAutofit fontScale="77500" lnSpcReduction="20000"/>
          </a:bodyPr>
          <a:lstStyle/>
          <a:p>
            <a:pPr marL="0" indent="0">
              <a:lnSpc>
                <a:spcPct val="120000"/>
              </a:lnSpc>
              <a:spcBef>
                <a:spcPts val="0"/>
              </a:spcBef>
              <a:buBlip>
                <a:blip r:embed="rId3"/>
              </a:buBlip>
            </a:pPr>
            <a:r>
              <a:rPr lang="en-US" dirty="0" smtClean="0">
                <a:latin typeface="Times New Roman" pitchFamily="18" charset="0"/>
                <a:cs typeface="Times New Roman" pitchFamily="18" charset="0"/>
              </a:rPr>
              <a:t>Cellular respiration (Rs) </a:t>
            </a:r>
            <a:r>
              <a:rPr lang="en-US" dirty="0">
                <a:latin typeface="Times New Roman" pitchFamily="18" charset="0"/>
                <a:cs typeface="Times New Roman" pitchFamily="18" charset="0"/>
              </a:rPr>
              <a:t>– process that releases energy </a:t>
            </a:r>
            <a:r>
              <a:rPr lang="en-US" dirty="0" smtClean="0">
                <a:latin typeface="Times New Roman" pitchFamily="18" charset="0"/>
                <a:cs typeface="Times New Roman" pitchFamily="18" charset="0"/>
              </a:rPr>
              <a:t> by </a:t>
            </a:r>
            <a:r>
              <a:rPr lang="en-US" dirty="0">
                <a:latin typeface="Times New Roman" pitchFamily="18" charset="0"/>
                <a:cs typeface="Times New Roman" pitchFamily="18" charset="0"/>
              </a:rPr>
              <a:t>breaking down food molecules in the presence of </a:t>
            </a:r>
            <a:r>
              <a:rPr lang="en-US" dirty="0" smtClean="0">
                <a:latin typeface="Times New Roman" pitchFamily="18" charset="0"/>
                <a:cs typeface="Times New Roman" pitchFamily="18" charset="0"/>
              </a:rPr>
              <a:t>oxygen.</a:t>
            </a:r>
          </a:p>
          <a:p>
            <a:pPr marL="0" indent="0">
              <a:lnSpc>
                <a:spcPct val="120000"/>
              </a:lnSpc>
              <a:spcBef>
                <a:spcPts val="0"/>
              </a:spcBef>
              <a:buBlip>
                <a:blip r:embed="rId3"/>
              </a:buBlip>
            </a:pPr>
            <a:endParaRPr lang="en-US" dirty="0">
              <a:latin typeface="Times New Roman" pitchFamily="18" charset="0"/>
              <a:cs typeface="Times New Roman" pitchFamily="18" charset="0"/>
            </a:endParaRPr>
          </a:p>
          <a:p>
            <a:pPr marL="0" indent="0" algn="ctr">
              <a:lnSpc>
                <a:spcPct val="120000"/>
              </a:lnSpc>
              <a:spcBef>
                <a:spcPts val="0"/>
              </a:spcBef>
              <a:buBlip>
                <a:blip r:embed="rId3"/>
              </a:buBlip>
            </a:pPr>
            <a:r>
              <a:rPr lang="en-US" b="1" dirty="0" smtClean="0">
                <a:latin typeface="Times New Roman" pitchFamily="18" charset="0"/>
                <a:cs typeface="Times New Roman" pitchFamily="18" charset="0"/>
              </a:rPr>
              <a:t>6O</a:t>
            </a:r>
            <a:r>
              <a:rPr lang="en-US" b="1" baseline="-25000" dirty="0" smtClean="0">
                <a:latin typeface="Times New Roman" pitchFamily="18" charset="0"/>
                <a:cs typeface="Times New Roman" pitchFamily="18" charset="0"/>
              </a:rPr>
              <a:t>2</a:t>
            </a:r>
            <a:r>
              <a:rPr lang="en-U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 C</a:t>
            </a:r>
            <a:r>
              <a:rPr lang="en-US" b="1" baseline="-25000" dirty="0">
                <a:latin typeface="Times New Roman" pitchFamily="18" charset="0"/>
                <a:cs typeface="Times New Roman" pitchFamily="18" charset="0"/>
              </a:rPr>
              <a:t>6</a:t>
            </a:r>
            <a:r>
              <a:rPr lang="en-US" b="1" dirty="0">
                <a:latin typeface="Times New Roman" pitchFamily="18" charset="0"/>
                <a:cs typeface="Times New Roman" pitchFamily="18" charset="0"/>
              </a:rPr>
              <a:t>H</a:t>
            </a:r>
            <a:r>
              <a:rPr lang="en-US" b="1" baseline="-25000" dirty="0">
                <a:latin typeface="Times New Roman" pitchFamily="18" charset="0"/>
                <a:cs typeface="Times New Roman" pitchFamily="18" charset="0"/>
              </a:rPr>
              <a:t>12</a:t>
            </a:r>
            <a:r>
              <a:rPr lang="en-US" b="1" dirty="0">
                <a:latin typeface="Times New Roman" pitchFamily="18" charset="0"/>
                <a:cs typeface="Times New Roman" pitchFamily="18" charset="0"/>
              </a:rPr>
              <a:t>O</a:t>
            </a:r>
            <a:r>
              <a:rPr lang="en-US" b="1" baseline="-25000" dirty="0">
                <a:latin typeface="Times New Roman" pitchFamily="18" charset="0"/>
                <a:cs typeface="Times New Roman" pitchFamily="18" charset="0"/>
              </a:rPr>
              <a:t>6</a:t>
            </a:r>
            <a:r>
              <a:rPr lang="en-US" b="1" dirty="0">
                <a:latin typeface="Times New Roman" pitchFamily="18" charset="0"/>
                <a:cs typeface="Times New Roman" pitchFamily="18" charset="0"/>
              </a:rPr>
              <a:t> </a:t>
            </a:r>
            <a:r>
              <a:rPr lang="en-US" b="1" dirty="0">
                <a:latin typeface="Times New Roman" pitchFamily="18" charset="0"/>
                <a:cs typeface="Times New Roman" pitchFamily="18" charset="0"/>
                <a:sym typeface="Wingdings"/>
              </a:rPr>
              <a:t></a:t>
            </a:r>
            <a:r>
              <a:rPr lang="en-US" b="1" dirty="0">
                <a:latin typeface="Times New Roman" pitchFamily="18" charset="0"/>
                <a:cs typeface="Times New Roman" pitchFamily="18" charset="0"/>
              </a:rPr>
              <a:t> 6CO</a:t>
            </a:r>
            <a:r>
              <a:rPr lang="en-US" b="1" baseline="-25000" dirty="0">
                <a:latin typeface="Times New Roman" pitchFamily="18" charset="0"/>
                <a:cs typeface="Times New Roman" pitchFamily="18" charset="0"/>
              </a:rPr>
              <a:t>2</a:t>
            </a:r>
            <a:r>
              <a:rPr lang="en-US" b="1" dirty="0">
                <a:latin typeface="Times New Roman" pitchFamily="18" charset="0"/>
                <a:cs typeface="Times New Roman" pitchFamily="18" charset="0"/>
              </a:rPr>
              <a:t> + </a:t>
            </a:r>
            <a:r>
              <a:rPr lang="en-US" b="1" dirty="0" smtClean="0">
                <a:latin typeface="Times New Roman" pitchFamily="18" charset="0"/>
                <a:cs typeface="Times New Roman" pitchFamily="18" charset="0"/>
              </a:rPr>
              <a:t>6H</a:t>
            </a:r>
            <a:r>
              <a:rPr lang="en-US" b="1" baseline="-25000" dirty="0" smtClean="0">
                <a:latin typeface="Times New Roman" pitchFamily="18" charset="0"/>
                <a:cs typeface="Times New Roman" pitchFamily="18" charset="0"/>
              </a:rPr>
              <a:t>2</a:t>
            </a:r>
            <a:r>
              <a:rPr lang="en-US" b="1" dirty="0" smtClean="0">
                <a:latin typeface="Times New Roman" pitchFamily="18" charset="0"/>
                <a:cs typeface="Times New Roman" pitchFamily="18" charset="0"/>
              </a:rPr>
              <a:t>O </a:t>
            </a:r>
            <a:r>
              <a:rPr lang="en-US" b="1" dirty="0">
                <a:latin typeface="Times New Roman" pitchFamily="18" charset="0"/>
                <a:cs typeface="Times New Roman" pitchFamily="18" charset="0"/>
              </a:rPr>
              <a:t>+ Energy </a:t>
            </a:r>
            <a:r>
              <a:rPr lang="en-US" b="1" dirty="0" smtClean="0">
                <a:latin typeface="Times New Roman" pitchFamily="18" charset="0"/>
                <a:cs typeface="Times New Roman" pitchFamily="18" charset="0"/>
              </a:rPr>
              <a:t>( 36ATP</a:t>
            </a:r>
            <a:r>
              <a:rPr lang="en-US" b="1" dirty="0">
                <a:latin typeface="Times New Roman" pitchFamily="18" charset="0"/>
                <a:cs typeface="Times New Roman" pitchFamily="18" charset="0"/>
              </a:rPr>
              <a:t>)</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In words:6 oxygen </a:t>
            </a:r>
            <a:r>
              <a:rPr lang="en-US" dirty="0">
                <a:latin typeface="Times New Roman" pitchFamily="18" charset="0"/>
                <a:cs typeface="Times New Roman" pitchFamily="18" charset="0"/>
              </a:rPr>
              <a:t>+ glucose  yields 6 carbon </a:t>
            </a:r>
            <a:r>
              <a:rPr lang="en-US" dirty="0" err="1" smtClean="0">
                <a:latin typeface="Times New Roman" pitchFamily="18" charset="0"/>
                <a:cs typeface="Times New Roman" pitchFamily="18" charset="0"/>
              </a:rPr>
              <a:t>dixoide</a:t>
            </a:r>
            <a:r>
              <a:rPr lang="en-US" dirty="0" smtClean="0">
                <a:latin typeface="Times New Roman" pitchFamily="18" charset="0"/>
                <a:cs typeface="Times New Roman" pitchFamily="18" charset="0"/>
              </a:rPr>
              <a:t> + </a:t>
            </a:r>
            <a:r>
              <a:rPr lang="en-US" dirty="0">
                <a:latin typeface="Times New Roman" pitchFamily="18" charset="0"/>
                <a:cs typeface="Times New Roman" pitchFamily="18" charset="0"/>
              </a:rPr>
              <a:t>6 waters + 36 </a:t>
            </a:r>
            <a:r>
              <a:rPr lang="en-US" dirty="0" smtClean="0">
                <a:latin typeface="Times New Roman" pitchFamily="18" charset="0"/>
                <a:cs typeface="Times New Roman" pitchFamily="18" charset="0"/>
              </a:rPr>
              <a:t>ATP</a:t>
            </a:r>
          </a:p>
          <a:p>
            <a:pPr marL="0" indent="0">
              <a:lnSpc>
                <a:spcPct val="120000"/>
              </a:lnSpc>
              <a:spcBef>
                <a:spcPts val="0"/>
              </a:spcBef>
              <a:buBlip>
                <a:blip r:embed="rId3"/>
              </a:buBlip>
            </a:pPr>
            <a:endParaRPr lang="en-US" dirty="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3 </a:t>
            </a:r>
            <a:r>
              <a:rPr lang="en-US" dirty="0">
                <a:latin typeface="Times New Roman" pitchFamily="18" charset="0"/>
                <a:cs typeface="Times New Roman" pitchFamily="18" charset="0"/>
              </a:rPr>
              <a:t>stages of cell respiration </a:t>
            </a: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Glycolysis</a:t>
            </a:r>
          </a:p>
          <a:p>
            <a:pPr marL="0" indent="0">
              <a:lnSpc>
                <a:spcPct val="120000"/>
              </a:lnSpc>
              <a:spcBef>
                <a:spcPts val="0"/>
              </a:spcBef>
              <a:buBlip>
                <a:blip r:embed="rId3"/>
              </a:buBlip>
            </a:pPr>
            <a:r>
              <a:rPr lang="en-US" dirty="0">
                <a:latin typeface="Times New Roman" pitchFamily="18" charset="0"/>
                <a:cs typeface="Times New Roman" pitchFamily="18" charset="0"/>
              </a:rPr>
              <a:t>	</a:t>
            </a:r>
            <a:r>
              <a:rPr lang="en-US" dirty="0" err="1" smtClean="0">
                <a:latin typeface="Times New Roman" pitchFamily="18" charset="0"/>
                <a:cs typeface="Times New Roman" pitchFamily="18" charset="0"/>
              </a:rPr>
              <a:t>Kreb’s</a:t>
            </a:r>
            <a:r>
              <a:rPr lang="en-US" dirty="0" smtClean="0">
                <a:latin typeface="Times New Roman" pitchFamily="18" charset="0"/>
                <a:cs typeface="Times New Roman" pitchFamily="18" charset="0"/>
              </a:rPr>
              <a:t> Cycle</a:t>
            </a:r>
          </a:p>
          <a:p>
            <a:pPr marL="0" indent="0">
              <a:lnSpc>
                <a:spcPct val="120000"/>
              </a:lnSpc>
              <a:spcBef>
                <a:spcPts val="0"/>
              </a:spcBef>
              <a:buBlip>
                <a:blip r:embed="rId3"/>
              </a:buBlip>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Electron Transport Chain</a:t>
            </a:r>
            <a:endParaRPr lang="en-US" dirty="0">
              <a:latin typeface="Times New Roman" pitchFamily="18" charset="0"/>
              <a:cs typeface="Times New Roman" pitchFamily="18" charset="0"/>
            </a:endParaRPr>
          </a:p>
          <a:p>
            <a:pPr marL="0" indent="0">
              <a:lnSpc>
                <a:spcPct val="120000"/>
              </a:lnSpc>
              <a:spcBef>
                <a:spcPts val="0"/>
              </a:spcBef>
              <a:buNone/>
            </a:pPr>
            <a:endParaRPr lang="en-US" dirty="0">
              <a:latin typeface="Times New Roman" pitchFamily="18" charset="0"/>
              <a:cs typeface="Times New Roman" pitchFamily="18" charset="0"/>
            </a:endParaRPr>
          </a:p>
          <a:p>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4" descr="bio_ch9_4759"/>
          <p:cNvPicPr>
            <a:picLocks noChangeAspect="1" noChangeArrowheads="1"/>
          </p:cNvPicPr>
          <p:nvPr/>
        </p:nvPicPr>
        <p:blipFill>
          <a:blip r:embed="rId3" cstate="print"/>
          <a:srcRect/>
          <a:stretch>
            <a:fillRect/>
          </a:stretch>
        </p:blipFill>
        <p:spPr bwMode="auto">
          <a:xfrm>
            <a:off x="1447800" y="1752600"/>
            <a:ext cx="6200775" cy="4159250"/>
          </a:xfrm>
          <a:prstGeom prst="rect">
            <a:avLst/>
          </a:prstGeom>
          <a:noFill/>
        </p:spPr>
      </p:pic>
      <p:sp>
        <p:nvSpPr>
          <p:cNvPr id="5125" name="Text Box 5"/>
          <p:cNvSpPr txBox="1">
            <a:spLocks noChangeArrowheads="1"/>
          </p:cNvSpPr>
          <p:nvPr/>
        </p:nvSpPr>
        <p:spPr bwMode="auto">
          <a:xfrm>
            <a:off x="457200" y="4114800"/>
            <a:ext cx="1295400" cy="304800"/>
          </a:xfrm>
          <a:prstGeom prst="rect">
            <a:avLst/>
          </a:prstGeom>
          <a:noFill/>
          <a:ln w="9525">
            <a:noFill/>
            <a:miter lim="800000"/>
            <a:headEnd/>
            <a:tailEnd/>
          </a:ln>
          <a:effectLst/>
        </p:spPr>
        <p:txBody>
          <a:bodyPr>
            <a:spAutoFit/>
          </a:bodyPr>
          <a:lstStyle/>
          <a:p>
            <a:pPr algn="ctr">
              <a:spcBef>
                <a:spcPct val="50000"/>
              </a:spcBef>
            </a:pPr>
            <a:r>
              <a:rPr lang="en-US" altLang="en-US" sz="1400" b="0" dirty="0"/>
              <a:t>Glucose</a:t>
            </a:r>
            <a:endParaRPr lang="en-US" altLang="en-US" sz="1000" b="0" dirty="0"/>
          </a:p>
        </p:txBody>
      </p:sp>
      <p:sp>
        <p:nvSpPr>
          <p:cNvPr id="5126" name="Text Box 6"/>
          <p:cNvSpPr txBox="1">
            <a:spLocks noChangeArrowheads="1"/>
          </p:cNvSpPr>
          <p:nvPr/>
        </p:nvSpPr>
        <p:spPr bwMode="auto">
          <a:xfrm>
            <a:off x="2030413" y="3978275"/>
            <a:ext cx="868362" cy="274638"/>
          </a:xfrm>
          <a:prstGeom prst="rect">
            <a:avLst/>
          </a:prstGeom>
          <a:noFill/>
          <a:ln w="9525">
            <a:noFill/>
            <a:miter lim="800000"/>
            <a:headEnd/>
            <a:tailEnd/>
          </a:ln>
          <a:effectLst/>
        </p:spPr>
        <p:txBody>
          <a:bodyPr wrap="none">
            <a:spAutoFit/>
          </a:bodyPr>
          <a:lstStyle/>
          <a:p>
            <a:pPr algn="ctr"/>
            <a:r>
              <a:rPr lang="en-US" altLang="en-US" sz="1200" b="0"/>
              <a:t>Glycolysis</a:t>
            </a:r>
          </a:p>
        </p:txBody>
      </p:sp>
      <p:sp>
        <p:nvSpPr>
          <p:cNvPr id="5127" name="Text Box 7"/>
          <p:cNvSpPr txBox="1">
            <a:spLocks noChangeArrowheads="1"/>
          </p:cNvSpPr>
          <p:nvPr/>
        </p:nvSpPr>
        <p:spPr bwMode="auto">
          <a:xfrm>
            <a:off x="990600" y="5133975"/>
            <a:ext cx="1371600" cy="304800"/>
          </a:xfrm>
          <a:prstGeom prst="rect">
            <a:avLst/>
          </a:prstGeom>
          <a:noFill/>
          <a:ln w="9525">
            <a:noFill/>
            <a:miter lim="800000"/>
            <a:headEnd/>
            <a:tailEnd/>
          </a:ln>
          <a:effectLst/>
        </p:spPr>
        <p:txBody>
          <a:bodyPr>
            <a:spAutoFit/>
          </a:bodyPr>
          <a:lstStyle/>
          <a:p>
            <a:pPr algn="ctr">
              <a:spcBef>
                <a:spcPct val="50000"/>
              </a:spcBef>
            </a:pPr>
            <a:r>
              <a:rPr lang="en-US" altLang="en-US" sz="1400"/>
              <a:t>Cytoplasm</a:t>
            </a:r>
            <a:endParaRPr lang="en-US" altLang="en-US" sz="1000"/>
          </a:p>
        </p:txBody>
      </p:sp>
      <p:sp>
        <p:nvSpPr>
          <p:cNvPr id="5128" name="Text Box 8"/>
          <p:cNvSpPr txBox="1">
            <a:spLocks noChangeArrowheads="1"/>
          </p:cNvSpPr>
          <p:nvPr/>
        </p:nvSpPr>
        <p:spPr bwMode="auto">
          <a:xfrm>
            <a:off x="2732088" y="3305175"/>
            <a:ext cx="925512" cy="457200"/>
          </a:xfrm>
          <a:prstGeom prst="rect">
            <a:avLst/>
          </a:prstGeom>
          <a:noFill/>
          <a:ln w="9525">
            <a:noFill/>
            <a:miter lim="800000"/>
            <a:headEnd/>
            <a:tailEnd/>
          </a:ln>
          <a:effectLst/>
        </p:spPr>
        <p:txBody>
          <a:bodyPr>
            <a:spAutoFit/>
          </a:bodyPr>
          <a:lstStyle/>
          <a:p>
            <a:pPr algn="ctr">
              <a:spcBef>
                <a:spcPct val="50000"/>
              </a:spcBef>
            </a:pPr>
            <a:r>
              <a:rPr lang="en-US" altLang="en-US" sz="1200" b="0"/>
              <a:t>Pyruvic acid</a:t>
            </a:r>
          </a:p>
        </p:txBody>
      </p:sp>
      <p:sp>
        <p:nvSpPr>
          <p:cNvPr id="5129" name="Text Box 9"/>
          <p:cNvSpPr txBox="1">
            <a:spLocks noChangeArrowheads="1"/>
          </p:cNvSpPr>
          <p:nvPr/>
        </p:nvSpPr>
        <p:spPr bwMode="auto">
          <a:xfrm>
            <a:off x="2906713" y="2825750"/>
            <a:ext cx="2411412" cy="274638"/>
          </a:xfrm>
          <a:prstGeom prst="rect">
            <a:avLst/>
          </a:prstGeom>
          <a:noFill/>
          <a:ln w="9525">
            <a:noFill/>
            <a:miter lim="800000"/>
            <a:headEnd/>
            <a:tailEnd/>
          </a:ln>
          <a:effectLst/>
        </p:spPr>
        <p:txBody>
          <a:bodyPr>
            <a:spAutoFit/>
          </a:bodyPr>
          <a:lstStyle/>
          <a:p>
            <a:pPr algn="ctr">
              <a:spcBef>
                <a:spcPct val="50000"/>
              </a:spcBef>
            </a:pPr>
            <a:r>
              <a:rPr lang="en-US" altLang="en-US" sz="1200" b="0"/>
              <a:t>Electrons carried in NADH</a:t>
            </a:r>
          </a:p>
        </p:txBody>
      </p:sp>
      <p:sp>
        <p:nvSpPr>
          <p:cNvPr id="5130" name="Text Box 10"/>
          <p:cNvSpPr txBox="1">
            <a:spLocks noChangeArrowheads="1"/>
          </p:cNvSpPr>
          <p:nvPr/>
        </p:nvSpPr>
        <p:spPr bwMode="auto">
          <a:xfrm>
            <a:off x="3810000" y="4114800"/>
            <a:ext cx="746125" cy="457200"/>
          </a:xfrm>
          <a:prstGeom prst="rect">
            <a:avLst/>
          </a:prstGeom>
          <a:noFill/>
          <a:ln w="9525">
            <a:noFill/>
            <a:miter lim="800000"/>
            <a:headEnd/>
            <a:tailEnd/>
          </a:ln>
          <a:effectLst/>
        </p:spPr>
        <p:txBody>
          <a:bodyPr>
            <a:spAutoFit/>
          </a:bodyPr>
          <a:lstStyle/>
          <a:p>
            <a:pPr algn="ctr">
              <a:spcBef>
                <a:spcPct val="50000"/>
              </a:spcBef>
            </a:pPr>
            <a:r>
              <a:rPr lang="en-US" altLang="en-US" sz="1200" b="0" dirty="0"/>
              <a:t>Krebs Cycle</a:t>
            </a:r>
          </a:p>
        </p:txBody>
      </p:sp>
      <p:sp>
        <p:nvSpPr>
          <p:cNvPr id="5131" name="Text Box 11"/>
          <p:cNvSpPr txBox="1">
            <a:spLocks noChangeArrowheads="1"/>
          </p:cNvSpPr>
          <p:nvPr/>
        </p:nvSpPr>
        <p:spPr bwMode="auto">
          <a:xfrm>
            <a:off x="4343400" y="3352800"/>
            <a:ext cx="1219200" cy="822325"/>
          </a:xfrm>
          <a:prstGeom prst="rect">
            <a:avLst/>
          </a:prstGeom>
          <a:noFill/>
          <a:ln w="9525">
            <a:noFill/>
            <a:miter lim="800000"/>
            <a:headEnd/>
            <a:tailEnd/>
          </a:ln>
          <a:effectLst/>
        </p:spPr>
        <p:txBody>
          <a:bodyPr>
            <a:spAutoFit/>
          </a:bodyPr>
          <a:lstStyle/>
          <a:p>
            <a:pPr algn="ctr">
              <a:spcBef>
                <a:spcPct val="50000"/>
              </a:spcBef>
            </a:pPr>
            <a:r>
              <a:rPr lang="en-US" altLang="en-US" sz="1200" b="0" dirty="0"/>
              <a:t>Electrons carried in NADH and FADH</a:t>
            </a:r>
            <a:r>
              <a:rPr lang="en-US" altLang="en-US" sz="1200" b="0" baseline="-25000" dirty="0"/>
              <a:t>2</a:t>
            </a:r>
            <a:endParaRPr lang="en-US" altLang="en-US" sz="1200" b="0" dirty="0"/>
          </a:p>
        </p:txBody>
      </p:sp>
      <p:sp>
        <p:nvSpPr>
          <p:cNvPr id="5132" name="Text Box 12"/>
          <p:cNvSpPr txBox="1">
            <a:spLocks noChangeArrowheads="1"/>
          </p:cNvSpPr>
          <p:nvPr/>
        </p:nvSpPr>
        <p:spPr bwMode="auto">
          <a:xfrm>
            <a:off x="5334000" y="4038600"/>
            <a:ext cx="1066800" cy="549275"/>
          </a:xfrm>
          <a:prstGeom prst="rect">
            <a:avLst/>
          </a:prstGeom>
          <a:noFill/>
          <a:ln w="9525">
            <a:noFill/>
            <a:miter lim="800000"/>
            <a:headEnd/>
            <a:tailEnd/>
          </a:ln>
          <a:effectLst/>
        </p:spPr>
        <p:txBody>
          <a:bodyPr>
            <a:spAutoFit/>
          </a:bodyPr>
          <a:lstStyle/>
          <a:p>
            <a:pPr algn="ctr">
              <a:spcBef>
                <a:spcPct val="50000"/>
              </a:spcBef>
            </a:pPr>
            <a:r>
              <a:rPr lang="en-US" altLang="en-US" sz="1000" dirty="0"/>
              <a:t>Electron Transport Chain</a:t>
            </a:r>
          </a:p>
        </p:txBody>
      </p:sp>
      <p:sp>
        <p:nvSpPr>
          <p:cNvPr id="5133" name="Text Box 13"/>
          <p:cNvSpPr txBox="1">
            <a:spLocks noChangeArrowheads="1"/>
          </p:cNvSpPr>
          <p:nvPr/>
        </p:nvSpPr>
        <p:spPr bwMode="auto">
          <a:xfrm>
            <a:off x="4238625" y="4876800"/>
            <a:ext cx="1524000" cy="304800"/>
          </a:xfrm>
          <a:prstGeom prst="rect">
            <a:avLst/>
          </a:prstGeom>
          <a:noFill/>
          <a:ln w="9525">
            <a:noFill/>
            <a:miter lim="800000"/>
            <a:headEnd/>
            <a:tailEnd/>
          </a:ln>
          <a:effectLst/>
        </p:spPr>
        <p:txBody>
          <a:bodyPr>
            <a:spAutoFit/>
          </a:bodyPr>
          <a:lstStyle/>
          <a:p>
            <a:pPr algn="ctr">
              <a:spcBef>
                <a:spcPct val="50000"/>
              </a:spcBef>
            </a:pPr>
            <a:r>
              <a:rPr lang="en-US" altLang="en-US" sz="1400"/>
              <a:t>Mitochondrion</a:t>
            </a:r>
          </a:p>
        </p:txBody>
      </p:sp>
      <p:sp>
        <p:nvSpPr>
          <p:cNvPr id="5134" name="Rectangle 14"/>
          <p:cNvSpPr>
            <a:spLocks noGrp="1" noChangeArrowheads="1"/>
          </p:cNvSpPr>
          <p:nvPr>
            <p:ph type="title"/>
          </p:nvPr>
        </p:nvSpPr>
        <p:spPr>
          <a:xfrm>
            <a:off x="0" y="228600"/>
            <a:ext cx="9144000" cy="1143000"/>
          </a:xfrm>
        </p:spPr>
        <p:txBody>
          <a:bodyPr>
            <a:normAutofit fontScale="90000"/>
          </a:bodyPr>
          <a:lstStyle/>
          <a:p>
            <a:r>
              <a:rPr lang="en-US" altLang="en-US" sz="2200" b="1" dirty="0" smtClean="0">
                <a:latin typeface="Times New Roman" pitchFamily="18" charset="0"/>
                <a:cs typeface="Times New Roman" pitchFamily="18" charset="0"/>
              </a:rPr>
              <a:t>Figure 9–2 – pg. 222 Cellular Respiration: an Overview – Cell respiration is a process that releases energy by breaking down food molecules in the presence of oxygen.  Glycolysis takes place in the cytoplasm.  Krebs cycle and electron transport chain take place inside the mitochondria</a:t>
            </a:r>
            <a:r>
              <a:rPr lang="en-US" altLang="en-US" sz="2800" b="1" dirty="0" smtClean="0">
                <a:latin typeface="Times New Roman" pitchFamily="18" charset="0"/>
                <a:cs typeface="Times New Roman" pitchFamily="18" charset="0"/>
              </a:rPr>
              <a:t>.</a:t>
            </a:r>
            <a:endParaRPr lang="en-US" altLang="en-US" sz="2800" b="1" dirty="0">
              <a:latin typeface="Times New Roman" pitchFamily="18" charset="0"/>
              <a:cs typeface="Times New Roman" pitchFamily="18" charset="0"/>
            </a:endParaRPr>
          </a:p>
        </p:txBody>
      </p:sp>
      <p:sp>
        <p:nvSpPr>
          <p:cNvPr id="5135" name="Text Box 15"/>
          <p:cNvSpPr txBox="1">
            <a:spLocks noChangeArrowheads="1"/>
          </p:cNvSpPr>
          <p:nvPr/>
        </p:nvSpPr>
        <p:spPr bwMode="auto">
          <a:xfrm>
            <a:off x="5554663" y="2447925"/>
            <a:ext cx="2411412" cy="274638"/>
          </a:xfrm>
          <a:prstGeom prst="rect">
            <a:avLst/>
          </a:prstGeom>
          <a:noFill/>
          <a:ln w="9525">
            <a:noFill/>
            <a:miter lim="800000"/>
            <a:headEnd/>
            <a:tailEnd/>
          </a:ln>
          <a:effectLst/>
        </p:spPr>
        <p:txBody>
          <a:bodyPr>
            <a:spAutoFit/>
          </a:bodyPr>
          <a:lstStyle/>
          <a:p>
            <a:pPr algn="ctr">
              <a:spcBef>
                <a:spcPct val="50000"/>
              </a:spcBef>
            </a:pPr>
            <a:r>
              <a:rPr lang="en-US" altLang="en-US" sz="1200"/>
              <a:t>Mitochondrion</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b="1" dirty="0" smtClean="0">
                <a:latin typeface="Times New Roman" pitchFamily="18" charset="0"/>
                <a:cs typeface="Times New Roman" pitchFamily="18" charset="0"/>
              </a:rPr>
              <a:t>GLYCOLYSIS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486400"/>
          </a:xfrm>
        </p:spPr>
        <p:txBody>
          <a:bodyPr>
            <a:normAutofit fontScale="85000" lnSpcReduction="20000"/>
          </a:bodyPr>
          <a:lstStyle/>
          <a:p>
            <a:pPr marL="0" indent="0">
              <a:lnSpc>
                <a:spcPct val="120000"/>
              </a:lnSpc>
              <a:spcBef>
                <a:spcPts val="0"/>
              </a:spcBef>
              <a:buBlip>
                <a:blip r:embed="rId3"/>
              </a:buBlip>
            </a:pPr>
            <a:r>
              <a:rPr lang="en-US" dirty="0" smtClean="0">
                <a:latin typeface="Times New Roman" pitchFamily="18" charset="0"/>
                <a:cs typeface="Times New Roman" pitchFamily="18" charset="0"/>
              </a:rPr>
              <a:t>1</a:t>
            </a:r>
            <a:r>
              <a:rPr lang="en-US" baseline="30000" dirty="0" smtClean="0">
                <a:latin typeface="Times New Roman" pitchFamily="18" charset="0"/>
                <a:cs typeface="Times New Roman" pitchFamily="18" charset="0"/>
              </a:rPr>
              <a:t>st</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step in </a:t>
            </a:r>
            <a:r>
              <a:rPr lang="en-US" dirty="0" smtClean="0">
                <a:latin typeface="Times New Roman" pitchFamily="18" charset="0"/>
                <a:cs typeface="Times New Roman" pitchFamily="18" charset="0"/>
              </a:rPr>
              <a:t>Rs</a:t>
            </a:r>
          </a:p>
          <a:p>
            <a:pPr marL="0" indent="0">
              <a:lnSpc>
                <a:spcPct val="120000"/>
              </a:lnSpc>
              <a:spcBef>
                <a:spcPts val="0"/>
              </a:spcBef>
              <a:buBlip>
                <a:blip r:embed="rId3"/>
              </a:buBlip>
            </a:pPr>
            <a:endParaRPr lang="en-US" dirty="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Process </a:t>
            </a:r>
            <a:r>
              <a:rPr lang="en-US" dirty="0">
                <a:latin typeface="Times New Roman" pitchFamily="18" charset="0"/>
                <a:cs typeface="Times New Roman" pitchFamily="18" charset="0"/>
              </a:rPr>
              <a:t>in which one molecule of glucose is </a:t>
            </a:r>
            <a:r>
              <a:rPr lang="en-US" dirty="0" smtClean="0">
                <a:latin typeface="Times New Roman" pitchFamily="18" charset="0"/>
                <a:cs typeface="Times New Roman" pitchFamily="18" charset="0"/>
              </a:rPr>
              <a:t>broken in half </a:t>
            </a:r>
            <a:r>
              <a:rPr lang="en-US" dirty="0">
                <a:latin typeface="Times New Roman" pitchFamily="18" charset="0"/>
                <a:cs typeface="Times New Roman" pitchFamily="18" charset="0"/>
              </a:rPr>
              <a:t>to produce two molecules of </a:t>
            </a:r>
            <a:r>
              <a:rPr lang="en-US" dirty="0" err="1">
                <a:latin typeface="Times New Roman" pitchFamily="18" charset="0"/>
                <a:cs typeface="Times New Roman" pitchFamily="18" charset="0"/>
              </a:rPr>
              <a:t>pyruvic</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acid and 2 ATP molecules.</a:t>
            </a:r>
            <a:endParaRPr lang="en-US" dirty="0">
              <a:latin typeface="Times New Roman" pitchFamily="18" charset="0"/>
              <a:cs typeface="Times New Roman" pitchFamily="18" charset="0"/>
            </a:endParaRP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At </a:t>
            </a:r>
            <a:r>
              <a:rPr lang="en-US" dirty="0">
                <a:latin typeface="Times New Roman" pitchFamily="18" charset="0"/>
                <a:cs typeface="Times New Roman" pitchFamily="18" charset="0"/>
              </a:rPr>
              <a:t>the end, 4 ATP are made, however, 2 ATP </a:t>
            </a:r>
            <a:r>
              <a:rPr lang="en-US" dirty="0" smtClean="0">
                <a:latin typeface="Times New Roman" pitchFamily="18" charset="0"/>
                <a:cs typeface="Times New Roman" pitchFamily="18" charset="0"/>
              </a:rPr>
              <a:t>are </a:t>
            </a:r>
            <a:r>
              <a:rPr lang="en-US" dirty="0">
                <a:latin typeface="Times New Roman" pitchFamily="18" charset="0"/>
                <a:cs typeface="Times New Roman" pitchFamily="18" charset="0"/>
              </a:rPr>
              <a:t>used in the beginning.</a:t>
            </a:r>
          </a:p>
          <a:p>
            <a:pPr marL="0" indent="0">
              <a:lnSpc>
                <a:spcPct val="120000"/>
              </a:lnSpc>
              <a:spcBef>
                <a:spcPts val="0"/>
              </a:spcBef>
              <a:buBlip>
                <a:blip r:embed="rId3"/>
              </a:buBlip>
            </a:pPr>
            <a:endParaRPr lang="en-US" dirty="0" smtClean="0">
              <a:latin typeface="Times New Roman" pitchFamily="18" charset="0"/>
              <a:cs typeface="Times New Roman" pitchFamily="18" charset="0"/>
            </a:endParaRPr>
          </a:p>
          <a:p>
            <a:pPr marL="0" indent="0">
              <a:lnSpc>
                <a:spcPct val="120000"/>
              </a:lnSpc>
              <a:spcBef>
                <a:spcPts val="0"/>
              </a:spcBef>
              <a:buBlip>
                <a:blip r:embed="rId3"/>
              </a:buBlip>
            </a:pPr>
            <a:r>
              <a:rPr lang="en-US" dirty="0" smtClean="0">
                <a:latin typeface="Times New Roman" pitchFamily="18" charset="0"/>
                <a:cs typeface="Times New Roman" pitchFamily="18" charset="0"/>
              </a:rPr>
              <a:t>Net </a:t>
            </a:r>
            <a:r>
              <a:rPr lang="en-US" dirty="0">
                <a:latin typeface="Times New Roman" pitchFamily="18" charset="0"/>
                <a:cs typeface="Times New Roman" pitchFamily="18" charset="0"/>
              </a:rPr>
              <a:t>ATP production during glycolysis is </a:t>
            </a:r>
            <a:r>
              <a:rPr lang="en-US" dirty="0" smtClean="0">
                <a:latin typeface="Times New Roman" pitchFamily="18" charset="0"/>
                <a:cs typeface="Times New Roman" pitchFamily="18" charset="0"/>
              </a:rPr>
              <a:t>2 </a:t>
            </a:r>
            <a:r>
              <a:rPr lang="en-US" dirty="0">
                <a:latin typeface="Times New Roman" pitchFamily="18" charset="0"/>
                <a:cs typeface="Times New Roman" pitchFamily="18" charset="0"/>
              </a:rPr>
              <a:t>(4-2 = 2)</a:t>
            </a:r>
          </a:p>
          <a:p>
            <a:pPr marL="0" indent="0">
              <a:lnSpc>
                <a:spcPct val="120000"/>
              </a:lnSpc>
              <a:spcBef>
                <a:spcPts val="0"/>
              </a:spcBef>
              <a:buNone/>
            </a:pPr>
            <a:r>
              <a:rPr lang="en-US" dirty="0">
                <a:latin typeface="Times New Roman" pitchFamily="18" charset="0"/>
                <a:cs typeface="Times New Roman" pitchFamily="18" charset="0"/>
              </a:rPr>
              <a:t> </a:t>
            </a:r>
          </a:p>
          <a:p>
            <a:pPr marL="0" indent="0">
              <a:lnSpc>
                <a:spcPct val="120000"/>
              </a:lnSpc>
              <a:spcBef>
                <a:spcPts val="0"/>
              </a:spcBef>
              <a:buNone/>
            </a:pPr>
            <a:r>
              <a:rPr lang="en-US" b="1" dirty="0">
                <a:latin typeface="Times New Roman" pitchFamily="18" charset="0"/>
                <a:cs typeface="Times New Roman" pitchFamily="18" charset="0"/>
              </a:rPr>
              <a:t>WHAT DOES GLYCOLYSIS BREAK DOWN</a:t>
            </a:r>
            <a:r>
              <a:rPr lang="en-US" b="1" dirty="0" smtClean="0">
                <a:latin typeface="Times New Roman" pitchFamily="18" charset="0"/>
                <a:cs typeface="Times New Roman" pitchFamily="18" charset="0"/>
              </a:rPr>
              <a:t>?</a:t>
            </a:r>
            <a:endParaRPr lang="en-US" dirty="0" smtClean="0">
              <a:latin typeface="Times New Roman" pitchFamily="18" charset="0"/>
              <a:cs typeface="Times New Roman" pitchFamily="18" charset="0"/>
            </a:endParaRPr>
          </a:p>
          <a:p>
            <a:pPr marL="0" indent="0">
              <a:lnSpc>
                <a:spcPct val="120000"/>
              </a:lnSpc>
              <a:spcBef>
                <a:spcPts val="0"/>
              </a:spcBef>
              <a:buNone/>
            </a:pPr>
            <a:endParaRPr lang="en-US" dirty="0">
              <a:latin typeface="Times New Roman" pitchFamily="18" charset="0"/>
              <a:cs typeface="Times New Roman" pitchFamily="18" charset="0"/>
            </a:endParaRPr>
          </a:p>
          <a:p>
            <a:endParaRPr lang="en-US" dirty="0"/>
          </a:p>
        </p:txBody>
      </p:sp>
      <p:sp>
        <p:nvSpPr>
          <p:cNvPr id="4" name="TextBox 3"/>
          <p:cNvSpPr txBox="1"/>
          <p:nvPr/>
        </p:nvSpPr>
        <p:spPr>
          <a:xfrm>
            <a:off x="1371600" y="6172200"/>
            <a:ext cx="4800600" cy="523220"/>
          </a:xfrm>
          <a:prstGeom prst="rect">
            <a:avLst/>
          </a:prstGeom>
          <a:noFill/>
        </p:spPr>
        <p:txBody>
          <a:bodyPr wrap="square" rtlCol="0">
            <a:spAutoFit/>
          </a:bodyPr>
          <a:lstStyle/>
          <a:p>
            <a:pPr algn="ctr"/>
            <a:r>
              <a:rPr lang="en-US" sz="2800" b="1" dirty="0" smtClean="0">
                <a:latin typeface="Times New Roman" pitchFamily="18" charset="0"/>
                <a:cs typeface="Times New Roman" pitchFamily="18" charset="0"/>
              </a:rPr>
              <a:t>GLUCOSE</a:t>
            </a:r>
            <a:endParaRPr lang="en-US" sz="2800" b="1"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 calcmode="lin" valueType="num">
                                      <p:cBhvr additive="base">
                                        <p:cTn id="7"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1026" descr="bio_ch9_4756"/>
          <p:cNvPicPr>
            <a:picLocks noChangeAspect="1" noChangeArrowheads="1"/>
          </p:cNvPicPr>
          <p:nvPr/>
        </p:nvPicPr>
        <p:blipFill>
          <a:blip r:embed="rId3" cstate="print"/>
          <a:srcRect/>
          <a:stretch>
            <a:fillRect/>
          </a:stretch>
        </p:blipFill>
        <p:spPr bwMode="auto">
          <a:xfrm>
            <a:off x="371475" y="2254250"/>
            <a:ext cx="7867650" cy="2339975"/>
          </a:xfrm>
          <a:prstGeom prst="rect">
            <a:avLst/>
          </a:prstGeom>
          <a:noFill/>
        </p:spPr>
      </p:pic>
      <p:sp>
        <p:nvSpPr>
          <p:cNvPr id="37891" name="Text Box 1027"/>
          <p:cNvSpPr txBox="1">
            <a:spLocks noChangeArrowheads="1"/>
          </p:cNvSpPr>
          <p:nvPr/>
        </p:nvSpPr>
        <p:spPr bwMode="auto">
          <a:xfrm>
            <a:off x="381000" y="3535363"/>
            <a:ext cx="1676400" cy="304800"/>
          </a:xfrm>
          <a:prstGeom prst="rect">
            <a:avLst/>
          </a:prstGeom>
          <a:noFill/>
          <a:ln w="9525">
            <a:noFill/>
            <a:miter lim="800000"/>
            <a:headEnd/>
            <a:tailEnd/>
          </a:ln>
          <a:effectLst/>
        </p:spPr>
        <p:txBody>
          <a:bodyPr>
            <a:spAutoFit/>
          </a:bodyPr>
          <a:lstStyle/>
          <a:p>
            <a:pPr algn="ctr">
              <a:spcBef>
                <a:spcPct val="50000"/>
              </a:spcBef>
            </a:pPr>
            <a:r>
              <a:rPr lang="en-US" altLang="en-US" sz="1400" b="0"/>
              <a:t>Glucose</a:t>
            </a:r>
          </a:p>
        </p:txBody>
      </p:sp>
      <p:sp>
        <p:nvSpPr>
          <p:cNvPr id="37892" name="Text Box 1028"/>
          <p:cNvSpPr txBox="1">
            <a:spLocks noChangeArrowheads="1"/>
          </p:cNvSpPr>
          <p:nvPr/>
        </p:nvSpPr>
        <p:spPr bwMode="auto">
          <a:xfrm>
            <a:off x="5946775" y="4597400"/>
            <a:ext cx="1447800" cy="517525"/>
          </a:xfrm>
          <a:prstGeom prst="rect">
            <a:avLst/>
          </a:prstGeom>
          <a:noFill/>
          <a:ln w="9525">
            <a:noFill/>
            <a:miter lim="800000"/>
            <a:headEnd/>
            <a:tailEnd/>
          </a:ln>
          <a:effectLst/>
        </p:spPr>
        <p:txBody>
          <a:bodyPr>
            <a:spAutoFit/>
          </a:bodyPr>
          <a:lstStyle/>
          <a:p>
            <a:pPr algn="ctr">
              <a:spcBef>
                <a:spcPct val="50000"/>
              </a:spcBef>
            </a:pPr>
            <a:r>
              <a:rPr lang="en-US" altLang="en-US" sz="1400" b="0"/>
              <a:t>To the electron transport chain</a:t>
            </a:r>
          </a:p>
        </p:txBody>
      </p:sp>
      <p:sp>
        <p:nvSpPr>
          <p:cNvPr id="37898" name="Text Box 1034"/>
          <p:cNvSpPr txBox="1">
            <a:spLocks noChangeArrowheads="1"/>
          </p:cNvSpPr>
          <p:nvPr/>
        </p:nvSpPr>
        <p:spPr bwMode="auto">
          <a:xfrm>
            <a:off x="6962775" y="3535363"/>
            <a:ext cx="1676400" cy="304800"/>
          </a:xfrm>
          <a:prstGeom prst="rect">
            <a:avLst/>
          </a:prstGeom>
          <a:noFill/>
          <a:ln w="9525">
            <a:noFill/>
            <a:miter lim="800000"/>
            <a:headEnd/>
            <a:tailEnd/>
          </a:ln>
          <a:effectLst/>
        </p:spPr>
        <p:txBody>
          <a:bodyPr>
            <a:spAutoFit/>
          </a:bodyPr>
          <a:lstStyle/>
          <a:p>
            <a:pPr algn="ctr">
              <a:spcBef>
                <a:spcPct val="50000"/>
              </a:spcBef>
            </a:pPr>
            <a:r>
              <a:rPr lang="en-US" altLang="en-US" sz="1400" b="0"/>
              <a:t>2 Pyruvic acid</a:t>
            </a:r>
          </a:p>
        </p:txBody>
      </p:sp>
      <p:sp>
        <p:nvSpPr>
          <p:cNvPr id="11" name="Rectangle 8"/>
          <p:cNvSpPr>
            <a:spLocks noGrp="1" noChangeArrowheads="1"/>
          </p:cNvSpPr>
          <p:nvPr>
            <p:ph type="title"/>
          </p:nvPr>
        </p:nvSpPr>
        <p:spPr>
          <a:xfrm>
            <a:off x="228600" y="228600"/>
            <a:ext cx="8610600" cy="1219200"/>
          </a:xfrm>
        </p:spPr>
        <p:txBody>
          <a:bodyPr>
            <a:noAutofit/>
          </a:bodyPr>
          <a:lstStyle/>
          <a:p>
            <a:r>
              <a:rPr lang="en-US" altLang="en-US" sz="2400" b="1" dirty="0">
                <a:latin typeface="Times New Roman" pitchFamily="18" charset="0"/>
                <a:cs typeface="Times New Roman" pitchFamily="18" charset="0"/>
              </a:rPr>
              <a:t>Figure 9–3 </a:t>
            </a:r>
            <a:r>
              <a:rPr lang="en-US" altLang="en-US" sz="2400" b="1" dirty="0" smtClean="0">
                <a:latin typeface="Times New Roman" pitchFamily="18" charset="0"/>
                <a:cs typeface="Times New Roman" pitchFamily="18" charset="0"/>
              </a:rPr>
              <a:t>Glycolysis – pg. 223 – Glycolysis is the first stage in cellular respiration.  During glycolysis, glucose is broken down into 2 molecules of </a:t>
            </a:r>
            <a:r>
              <a:rPr lang="en-US" altLang="en-US" sz="2400" b="1" dirty="0" err="1" smtClean="0">
                <a:latin typeface="Times New Roman" pitchFamily="18" charset="0"/>
                <a:cs typeface="Times New Roman" pitchFamily="18" charset="0"/>
              </a:rPr>
              <a:t>pyruvic</a:t>
            </a:r>
            <a:r>
              <a:rPr lang="en-US" altLang="en-US" sz="2400" b="1" dirty="0" smtClean="0">
                <a:latin typeface="Times New Roman" pitchFamily="18" charset="0"/>
                <a:cs typeface="Times New Roman" pitchFamily="18" charset="0"/>
              </a:rPr>
              <a:t> acid.</a:t>
            </a:r>
            <a:endParaRPr lang="en-US" altLang="en-US" sz="2400" b="1"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b="1" dirty="0" smtClean="0">
                <a:latin typeface="Times New Roman" pitchFamily="18" charset="0"/>
                <a:cs typeface="Times New Roman" pitchFamily="18" charset="0"/>
              </a:rPr>
              <a:t>FERMENTATION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381000" y="1066800"/>
            <a:ext cx="8229600" cy="5105400"/>
          </a:xfrm>
        </p:spPr>
        <p:txBody>
          <a:bodyPr>
            <a:normAutofit/>
          </a:bodyPr>
          <a:lstStyle/>
          <a:p>
            <a:pPr marL="0" indent="0">
              <a:spcBef>
                <a:spcPts val="0"/>
              </a:spcBef>
              <a:buBlip>
                <a:blip r:embed="rId3"/>
              </a:buBlip>
            </a:pPr>
            <a:r>
              <a:rPr lang="en-US" dirty="0" smtClean="0">
                <a:latin typeface="Times New Roman" pitchFamily="18" charset="0"/>
                <a:cs typeface="Times New Roman" pitchFamily="18" charset="0"/>
              </a:rPr>
              <a:t>No oxygen after </a:t>
            </a:r>
            <a:r>
              <a:rPr lang="en-US" dirty="0">
                <a:latin typeface="Times New Roman" pitchFamily="18" charset="0"/>
                <a:cs typeface="Times New Roman" pitchFamily="18" charset="0"/>
              </a:rPr>
              <a:t>glycolysis, </a:t>
            </a:r>
            <a:r>
              <a:rPr lang="en-US" dirty="0" err="1" smtClean="0">
                <a:latin typeface="Times New Roman" pitchFamily="18" charset="0"/>
                <a:cs typeface="Times New Roman" pitchFamily="18" charset="0"/>
              </a:rPr>
              <a:t>fermantation</a:t>
            </a:r>
            <a:r>
              <a:rPr lang="en-US" dirty="0" smtClean="0">
                <a:latin typeface="Times New Roman" pitchFamily="18" charset="0"/>
                <a:cs typeface="Times New Roman" pitchFamily="18" charset="0"/>
              </a:rPr>
              <a:t> </a:t>
            </a:r>
            <a:r>
              <a:rPr lang="en-US" dirty="0">
                <a:latin typeface="Times New Roman" pitchFamily="18" charset="0"/>
                <a:cs typeface="Times New Roman" pitchFamily="18" charset="0"/>
              </a:rPr>
              <a:t>takes </a:t>
            </a:r>
            <a:r>
              <a:rPr lang="en-US" dirty="0" smtClean="0">
                <a:latin typeface="Times New Roman" pitchFamily="18" charset="0"/>
                <a:cs typeface="Times New Roman" pitchFamily="18" charset="0"/>
              </a:rPr>
              <a:t>place (anaerobic)</a:t>
            </a:r>
          </a:p>
          <a:p>
            <a:pPr marL="0" indent="0">
              <a:spcBef>
                <a:spcPts val="0"/>
              </a:spcBef>
              <a:buBlip>
                <a:blip r:embed="rId3"/>
              </a:buBlip>
            </a:pPr>
            <a:endParaRPr lang="en-US" dirty="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Fermentation </a:t>
            </a:r>
            <a:r>
              <a:rPr lang="en-US" dirty="0">
                <a:latin typeface="Times New Roman" pitchFamily="18" charset="0"/>
                <a:cs typeface="Times New Roman" pitchFamily="18" charset="0"/>
              </a:rPr>
              <a:t>releases energy from food molecules </a:t>
            </a:r>
            <a:r>
              <a:rPr lang="en-US" dirty="0" smtClean="0">
                <a:latin typeface="Times New Roman" pitchFamily="18" charset="0"/>
                <a:cs typeface="Times New Roman" pitchFamily="18" charset="0"/>
              </a:rPr>
              <a:t>when </a:t>
            </a:r>
            <a:r>
              <a:rPr lang="en-US" dirty="0">
                <a:latin typeface="Times New Roman" pitchFamily="18" charset="0"/>
                <a:cs typeface="Times New Roman" pitchFamily="18" charset="0"/>
              </a:rPr>
              <a:t>there is no oxygen available.</a:t>
            </a:r>
          </a:p>
          <a:p>
            <a:pPr marL="0" indent="0">
              <a:spcBef>
                <a:spcPts val="0"/>
              </a:spcBef>
              <a:buBlip>
                <a:blip r:embed="rId3"/>
              </a:buBlip>
            </a:pPr>
            <a:endParaRPr lang="en-US" dirty="0" smtClean="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Two types </a:t>
            </a:r>
            <a:r>
              <a:rPr lang="en-US" dirty="0">
                <a:latin typeface="Times New Roman" pitchFamily="18" charset="0"/>
                <a:cs typeface="Times New Roman" pitchFamily="18" charset="0"/>
              </a:rPr>
              <a:t>of </a:t>
            </a:r>
            <a:r>
              <a:rPr lang="en-US" dirty="0" smtClean="0">
                <a:latin typeface="Times New Roman" pitchFamily="18" charset="0"/>
                <a:cs typeface="Times New Roman" pitchFamily="18" charset="0"/>
              </a:rPr>
              <a:t>fermentation  </a:t>
            </a:r>
          </a:p>
          <a:p>
            <a:pPr marL="0" indent="0">
              <a:spcBef>
                <a:spcPts val="0"/>
              </a:spcBef>
              <a:buBlip>
                <a:blip r:embed="rId3"/>
              </a:buBlip>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Alcoholic </a:t>
            </a:r>
          </a:p>
          <a:p>
            <a:pPr marL="0" indent="0">
              <a:spcBef>
                <a:spcPts val="0"/>
              </a:spcBef>
              <a:buBlip>
                <a:blip r:embed="rId3"/>
              </a:buBlip>
            </a:pP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Lactic Acid </a:t>
            </a:r>
            <a:endParaRPr lang="en-US" dirty="0">
              <a:latin typeface="Times New Roman" pitchFamily="18" charset="0"/>
              <a:cs typeface="Times New Roman" pitchFamily="18" charset="0"/>
            </a:endParaRPr>
          </a:p>
          <a:p>
            <a:pPr marL="0" indent="0">
              <a:spcBef>
                <a:spcPts val="0"/>
              </a:spcBef>
              <a:buNone/>
            </a:pP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ALCOHOLIC FERMENTATION</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spcBef>
                <a:spcPts val="0"/>
              </a:spcBef>
              <a:buBlip>
                <a:blip r:embed="rId3"/>
              </a:buBlip>
            </a:pPr>
            <a:r>
              <a:rPr lang="en-US" dirty="0" smtClean="0">
                <a:latin typeface="Times New Roman" pitchFamily="18" charset="0"/>
                <a:cs typeface="Times New Roman" pitchFamily="18" charset="0"/>
              </a:rPr>
              <a:t>Performed by yeast</a:t>
            </a:r>
          </a:p>
          <a:p>
            <a:pPr marL="0" indent="0">
              <a:spcBef>
                <a:spcPts val="0"/>
              </a:spcBef>
              <a:buBlip>
                <a:blip r:embed="rId3"/>
              </a:buBlip>
            </a:pPr>
            <a:r>
              <a:rPr lang="en-US" dirty="0" smtClean="0">
                <a:latin typeface="Times New Roman" pitchFamily="18" charset="0"/>
                <a:cs typeface="Times New Roman" pitchFamily="18" charset="0"/>
              </a:rPr>
              <a:t> </a:t>
            </a:r>
          </a:p>
          <a:p>
            <a:pPr marL="0" indent="0">
              <a:spcBef>
                <a:spcPts val="0"/>
              </a:spcBef>
              <a:buBlip>
                <a:blip r:embed="rId3"/>
              </a:buBlip>
            </a:pPr>
            <a:r>
              <a:rPr lang="en-US" dirty="0" smtClean="0">
                <a:latin typeface="Times New Roman" pitchFamily="18" charset="0"/>
                <a:cs typeface="Times New Roman" pitchFamily="18" charset="0"/>
              </a:rPr>
              <a:t>Produces carbon dioxide and ethyl alcohol as waste products.</a:t>
            </a:r>
          </a:p>
          <a:p>
            <a:pPr marL="0" indent="0">
              <a:spcBef>
                <a:spcPts val="0"/>
              </a:spcBef>
              <a:buBlip>
                <a:blip r:embed="rId3"/>
              </a:buBlip>
            </a:pPr>
            <a:endParaRPr lang="en-US" dirty="0" smtClean="0">
              <a:latin typeface="Times New Roman" pitchFamily="18" charset="0"/>
              <a:cs typeface="Times New Roman" pitchFamily="18" charset="0"/>
            </a:endParaRPr>
          </a:p>
          <a:p>
            <a:pPr marL="0" indent="0">
              <a:spcBef>
                <a:spcPts val="0"/>
              </a:spcBef>
              <a:buBlip>
                <a:blip r:embed="rId3"/>
              </a:buBlip>
            </a:pPr>
            <a:r>
              <a:rPr lang="en-US" dirty="0" smtClean="0">
                <a:latin typeface="Times New Roman" pitchFamily="18" charset="0"/>
                <a:cs typeface="Times New Roman" pitchFamily="18" charset="0"/>
              </a:rPr>
              <a:t>Carbon dioxide causes bread to rise</a:t>
            </a:r>
          </a:p>
          <a:p>
            <a:endParaRPr lang="en-US"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243</TotalTime>
  <Words>670</Words>
  <Application>Microsoft Office PowerPoint</Application>
  <PresentationFormat>On-screen Show (4:3)</PresentationFormat>
  <Paragraphs>204</Paragraphs>
  <Slides>20</Slides>
  <Notes>20</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Office Theme</vt:lpstr>
      <vt:lpstr>CELL RESPRIATION </vt:lpstr>
      <vt:lpstr>9–1 CHEMICAL PATHWAYS</vt:lpstr>
      <vt:lpstr>CHEMICAL PATHWAYS</vt:lpstr>
      <vt:lpstr>OVERVIEW OF CELLULAR RESPIRATION</vt:lpstr>
      <vt:lpstr>Figure 9–2 – pg. 222 Cellular Respiration: an Overview – Cell respiration is a process that releases energy by breaking down food molecules in the presence of oxygen.  Glycolysis takes place in the cytoplasm.  Krebs cycle and electron transport chain take place inside the mitochondria.</vt:lpstr>
      <vt:lpstr>GLYCOLYSIS</vt:lpstr>
      <vt:lpstr>Figure 9–3 Glycolysis – pg. 223 – Glycolysis is the first stage in cellular respiration.  During glycolysis, glucose is broken down into 2 molecules of pyruvic acid.</vt:lpstr>
      <vt:lpstr>FERMENTATION</vt:lpstr>
      <vt:lpstr>ALCOHOLIC FERMENTATION</vt:lpstr>
      <vt:lpstr>LACTIC ACID FERMENTATION</vt:lpstr>
      <vt:lpstr>Figure 9–4 – pg. 225 Lactic Acid Fermentation – Lactic acid fermentation converts glucose into lactic acid.  The first part of the equation is glycolysis.  The second part shows the conversion of pyruvic acid to lactic acid.</vt:lpstr>
      <vt:lpstr>9–2 The Krebs Cycle and Electron Transport</vt:lpstr>
      <vt:lpstr>KREBS CYCLE</vt:lpstr>
      <vt:lpstr>KREB’S CONT’D</vt:lpstr>
      <vt:lpstr>Figure 9–6 The Krebs Cycle – pg. 227 – During the Krebs cycle, pyruvic acid from glycolysis is used too make CO2, NADH, ATP AND FADH2</vt:lpstr>
      <vt:lpstr>ELECTRON TRANSPORT</vt:lpstr>
      <vt:lpstr>Figure 9–7 Electron Transport Chain – pg. 228 – The electron transport chain uses high-energy electrons from the Krebs cycle to convert ADP into ATP.</vt:lpstr>
      <vt:lpstr>THE TOTALS</vt:lpstr>
      <vt:lpstr>COMPARING PHOTOSYNTHESIS AND CELLULAR RESPIRATION</vt:lpstr>
      <vt:lpstr>Flowchart – Steps of Cellular Respiration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CELL RESPRIATION</dc:title>
  <dc:creator>Sally</dc:creator>
  <cp:lastModifiedBy>Sally</cp:lastModifiedBy>
  <cp:revision>33</cp:revision>
  <cp:lastPrinted>2013-01-18T14:39:51Z</cp:lastPrinted>
  <dcterms:created xsi:type="dcterms:W3CDTF">2010-11-09T19:03:39Z</dcterms:created>
  <dcterms:modified xsi:type="dcterms:W3CDTF">2013-01-18T15:08:33Z</dcterms:modified>
</cp:coreProperties>
</file>